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svg" ContentType="image/svg+xml"/>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03" r:id="rId2"/>
    <p:sldId id="293" r:id="rId3"/>
    <p:sldId id="284" r:id="rId4"/>
    <p:sldId id="258" r:id="rId5"/>
    <p:sldId id="262" r:id="rId6"/>
    <p:sldId id="259" r:id="rId7"/>
    <p:sldId id="283" r:id="rId8"/>
    <p:sldId id="260" r:id="rId9"/>
    <p:sldId id="298" r:id="rId10"/>
    <p:sldId id="301" r:id="rId11"/>
    <p:sldId id="318" r:id="rId12"/>
    <p:sldId id="265" r:id="rId13"/>
    <p:sldId id="266" r:id="rId14"/>
    <p:sldId id="295" r:id="rId15"/>
    <p:sldId id="300" r:id="rId16"/>
    <p:sldId id="299" r:id="rId17"/>
    <p:sldId id="320" r:id="rId18"/>
    <p:sldId id="319" r:id="rId19"/>
    <p:sldId id="313" r:id="rId20"/>
    <p:sldId id="312" r:id="rId21"/>
    <p:sldId id="314" r:id="rId22"/>
    <p:sldId id="315" r:id="rId23"/>
    <p:sldId id="317" r:id="rId24"/>
    <p:sldId id="316" r:id="rId25"/>
    <p:sldId id="296" r:id="rId26"/>
    <p:sldId id="268" r:id="rId27"/>
    <p:sldId id="291" r:id="rId28"/>
    <p:sldId id="275" r:id="rId29"/>
    <p:sldId id="282" r:id="rId30"/>
  </p:sldIdLst>
  <p:sldSz cx="9144000" cy="5143500" type="screen16x9"/>
  <p:notesSz cx="6858000" cy="9144000"/>
  <p:custDataLst>
    <p:tags r:id="rId3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2962B7"/>
    <a:srgbClr val="FFA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8" autoAdjust="0"/>
    <p:restoredTop sz="94660"/>
  </p:normalViewPr>
  <p:slideViewPr>
    <p:cSldViewPr snapToGrid="0">
      <p:cViewPr varScale="1">
        <p:scale>
          <a:sx n="172" d="100"/>
          <a:sy n="172" d="100"/>
        </p:scale>
        <p:origin x="480" y="1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tags" Target="tags/tag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4DE7C7-CA00-46C6-91C3-CFC5468C8B08}"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9E525BE9-5187-49EA-B852-D82D1C0701FD}">
      <dgm:prSet/>
      <dgm:spPr/>
      <dgm:t>
        <a:bodyPr/>
        <a:lstStyle/>
        <a:p>
          <a:r>
            <a:rPr lang="zh-CN"/>
            <a:t>第一，通常来说，各家银行会根据</a:t>
          </a:r>
          <a:r>
            <a:rPr lang="en-US"/>
            <a:t>Swift Code</a:t>
          </a:r>
          <a:r>
            <a:rPr lang="zh-CN"/>
            <a:t>的不同将业务自动清分到正确的分支机构。如果印度开证行已经正确使用了贵司提供的往来银行</a:t>
          </a:r>
          <a:r>
            <a:rPr lang="en-US"/>
            <a:t>Swift Code</a:t>
          </a:r>
          <a:r>
            <a:rPr lang="zh-CN"/>
            <a:t>，那么银行不应该出现清分错误的失误。当然，凡事有意外，贵司可能遇到了小概率事件。</a:t>
          </a:r>
          <a:endParaRPr lang="en-US"/>
        </a:p>
      </dgm:t>
    </dgm:pt>
    <dgm:pt modelId="{F117CAE4-0719-480D-82F6-B940E9CECC4A}" type="parTrans" cxnId="{00AF3913-5F2E-497F-AA8D-3D86FE32F5AD}">
      <dgm:prSet/>
      <dgm:spPr/>
      <dgm:t>
        <a:bodyPr/>
        <a:lstStyle/>
        <a:p>
          <a:endParaRPr lang="en-US"/>
        </a:p>
      </dgm:t>
    </dgm:pt>
    <dgm:pt modelId="{A4213F82-2A72-4917-9F14-CE1BE693CF36}" type="sibTrans" cxnId="{00AF3913-5F2E-497F-AA8D-3D86FE32F5AD}">
      <dgm:prSet phldrT="1" phldr="0"/>
      <dgm:spPr/>
      <dgm:t>
        <a:bodyPr/>
        <a:lstStyle/>
        <a:p>
          <a:r>
            <a:rPr lang="en-US"/>
            <a:t>1</a:t>
          </a:r>
        </a:p>
      </dgm:t>
    </dgm:pt>
    <dgm:pt modelId="{03BF2CB5-F834-467A-804E-2CB3FD7AF444}">
      <dgm:prSet/>
      <dgm:spPr/>
      <dgm:t>
        <a:bodyPr/>
        <a:lstStyle/>
        <a:p>
          <a:r>
            <a:rPr lang="zh-CN"/>
            <a:t>第二，银行回复开证行联系不到贵司，实际是希望开证行提供贵司的联系方式，以便通知信用证。该行的做法并非是拒绝该笔信用证，其不是信用证当事人不会也无权进行拒绝，除非信用证涉及制裁等特殊事项。</a:t>
          </a:r>
          <a:endParaRPr lang="en-US"/>
        </a:p>
      </dgm:t>
    </dgm:pt>
    <dgm:pt modelId="{3BDAB914-F445-4482-9612-49DDC98FFA75}" type="parTrans" cxnId="{113BA356-DC65-430F-A6D6-1862240D698F}">
      <dgm:prSet/>
      <dgm:spPr/>
      <dgm:t>
        <a:bodyPr/>
        <a:lstStyle/>
        <a:p>
          <a:endParaRPr lang="en-US"/>
        </a:p>
      </dgm:t>
    </dgm:pt>
    <dgm:pt modelId="{4A8EE3F0-F61C-4746-91BF-898D7570D870}" type="sibTrans" cxnId="{113BA356-DC65-430F-A6D6-1862240D698F}">
      <dgm:prSet phldrT="2" phldr="0"/>
      <dgm:spPr/>
      <dgm:t>
        <a:bodyPr/>
        <a:lstStyle/>
        <a:p>
          <a:r>
            <a:rPr lang="en-US"/>
            <a:t>2</a:t>
          </a:r>
        </a:p>
      </dgm:t>
    </dgm:pt>
    <dgm:pt modelId="{DB413673-3456-49B8-8473-DC65CB544D47}">
      <dgm:prSet/>
      <dgm:spPr/>
      <dgm:t>
        <a:bodyPr/>
        <a:lstStyle/>
        <a:p>
          <a:r>
            <a:rPr lang="zh-CN"/>
            <a:t>第三，贵司不需要客户去开证行重现发一次信用证。</a:t>
          </a:r>
          <a:r>
            <a:rPr lang="zh-CN" b="1"/>
            <a:t>解决办法是，开证行可以回复该行报文，明确告知贵司联系方式。</a:t>
          </a:r>
          <a:r>
            <a:rPr lang="zh-CN"/>
            <a:t>或者，如该行已与贵司取得联系，则其可再发一报文给开证行其已向贵司通知信用证即可。</a:t>
          </a:r>
          <a:endParaRPr lang="en-US"/>
        </a:p>
      </dgm:t>
    </dgm:pt>
    <dgm:pt modelId="{74729A2D-162F-4270-A889-566DD925C3E6}" type="parTrans" cxnId="{7F2BC224-C617-45C8-9A4A-EF008E723F0E}">
      <dgm:prSet/>
      <dgm:spPr/>
      <dgm:t>
        <a:bodyPr/>
        <a:lstStyle/>
        <a:p>
          <a:endParaRPr lang="en-US"/>
        </a:p>
      </dgm:t>
    </dgm:pt>
    <dgm:pt modelId="{C8AED16F-BB82-4105-8F61-80395E0434BF}" type="sibTrans" cxnId="{7F2BC224-C617-45C8-9A4A-EF008E723F0E}">
      <dgm:prSet phldrT="3" phldr="0"/>
      <dgm:spPr/>
      <dgm:t>
        <a:bodyPr/>
        <a:lstStyle/>
        <a:p>
          <a:r>
            <a:rPr lang="en-US"/>
            <a:t>3</a:t>
          </a:r>
        </a:p>
      </dgm:t>
    </dgm:pt>
    <dgm:pt modelId="{AE8D059B-B9C5-B143-B478-5B211F7A5D57}" type="pres">
      <dgm:prSet presAssocID="{AD4DE7C7-CA00-46C6-91C3-CFC5468C8B08}" presName="Name0" presStyleCnt="0">
        <dgm:presLayoutVars>
          <dgm:animLvl val="lvl"/>
          <dgm:resizeHandles val="exact"/>
        </dgm:presLayoutVars>
      </dgm:prSet>
      <dgm:spPr/>
      <dgm:t>
        <a:bodyPr/>
        <a:lstStyle/>
        <a:p>
          <a:endParaRPr lang="zh-CN" altLang="en-US"/>
        </a:p>
      </dgm:t>
    </dgm:pt>
    <dgm:pt modelId="{020F1C40-5498-4C45-B5DB-30C26FEE757C}" type="pres">
      <dgm:prSet presAssocID="{9E525BE9-5187-49EA-B852-D82D1C0701FD}" presName="compositeNode" presStyleCnt="0">
        <dgm:presLayoutVars>
          <dgm:bulletEnabled val="1"/>
        </dgm:presLayoutVars>
      </dgm:prSet>
      <dgm:spPr/>
    </dgm:pt>
    <dgm:pt modelId="{16F3C1BC-DF5F-1D44-8A58-1065D0D193F0}" type="pres">
      <dgm:prSet presAssocID="{9E525BE9-5187-49EA-B852-D82D1C0701FD}" presName="bgRect" presStyleLbl="bgAccFollowNode1" presStyleIdx="0" presStyleCnt="3"/>
      <dgm:spPr/>
      <dgm:t>
        <a:bodyPr/>
        <a:lstStyle/>
        <a:p>
          <a:endParaRPr lang="zh-CN" altLang="en-US"/>
        </a:p>
      </dgm:t>
    </dgm:pt>
    <dgm:pt modelId="{F036C8D1-2D3A-A34E-A972-E7B441ADEDA5}" type="pres">
      <dgm:prSet presAssocID="{A4213F82-2A72-4917-9F14-CE1BE693CF36}" presName="sibTransNodeCircle" presStyleLbl="alignNode1" presStyleIdx="0" presStyleCnt="6">
        <dgm:presLayoutVars>
          <dgm:chMax val="0"/>
          <dgm:bulletEnabled/>
        </dgm:presLayoutVars>
      </dgm:prSet>
      <dgm:spPr/>
      <dgm:t>
        <a:bodyPr/>
        <a:lstStyle/>
        <a:p>
          <a:endParaRPr lang="zh-CN" altLang="en-US"/>
        </a:p>
      </dgm:t>
    </dgm:pt>
    <dgm:pt modelId="{244E0CEB-E51F-C341-9FEB-C6D391D12481}" type="pres">
      <dgm:prSet presAssocID="{9E525BE9-5187-49EA-B852-D82D1C0701FD}" presName="bottomLine" presStyleLbl="alignNode1" presStyleIdx="1" presStyleCnt="6">
        <dgm:presLayoutVars/>
      </dgm:prSet>
      <dgm:spPr/>
    </dgm:pt>
    <dgm:pt modelId="{8F865533-054D-8C48-8615-7488568BC390}" type="pres">
      <dgm:prSet presAssocID="{9E525BE9-5187-49EA-B852-D82D1C0701FD}" presName="nodeText" presStyleLbl="bgAccFollowNode1" presStyleIdx="0" presStyleCnt="3">
        <dgm:presLayoutVars>
          <dgm:bulletEnabled val="1"/>
        </dgm:presLayoutVars>
      </dgm:prSet>
      <dgm:spPr/>
      <dgm:t>
        <a:bodyPr/>
        <a:lstStyle/>
        <a:p>
          <a:endParaRPr lang="zh-CN" altLang="en-US"/>
        </a:p>
      </dgm:t>
    </dgm:pt>
    <dgm:pt modelId="{BFD3E353-8132-E042-8E79-FFAE4977B9AB}" type="pres">
      <dgm:prSet presAssocID="{A4213F82-2A72-4917-9F14-CE1BE693CF36}" presName="sibTrans" presStyleCnt="0"/>
      <dgm:spPr/>
    </dgm:pt>
    <dgm:pt modelId="{4D94DD70-FCB1-B94C-B2E9-3CA8EEAA2A20}" type="pres">
      <dgm:prSet presAssocID="{03BF2CB5-F834-467A-804E-2CB3FD7AF444}" presName="compositeNode" presStyleCnt="0">
        <dgm:presLayoutVars>
          <dgm:bulletEnabled val="1"/>
        </dgm:presLayoutVars>
      </dgm:prSet>
      <dgm:spPr/>
    </dgm:pt>
    <dgm:pt modelId="{50A17C99-076E-DA4A-92EC-DEF96B0EBD58}" type="pres">
      <dgm:prSet presAssocID="{03BF2CB5-F834-467A-804E-2CB3FD7AF444}" presName="bgRect" presStyleLbl="bgAccFollowNode1" presStyleIdx="1" presStyleCnt="3"/>
      <dgm:spPr/>
      <dgm:t>
        <a:bodyPr/>
        <a:lstStyle/>
        <a:p>
          <a:endParaRPr lang="zh-CN" altLang="en-US"/>
        </a:p>
      </dgm:t>
    </dgm:pt>
    <dgm:pt modelId="{DF3525DC-6FD5-0A42-B2B0-538B407400BA}" type="pres">
      <dgm:prSet presAssocID="{4A8EE3F0-F61C-4746-91BF-898D7570D870}" presName="sibTransNodeCircle" presStyleLbl="alignNode1" presStyleIdx="2" presStyleCnt="6">
        <dgm:presLayoutVars>
          <dgm:chMax val="0"/>
          <dgm:bulletEnabled/>
        </dgm:presLayoutVars>
      </dgm:prSet>
      <dgm:spPr/>
      <dgm:t>
        <a:bodyPr/>
        <a:lstStyle/>
        <a:p>
          <a:endParaRPr lang="zh-CN" altLang="en-US"/>
        </a:p>
      </dgm:t>
    </dgm:pt>
    <dgm:pt modelId="{1C447EEA-4BA2-DB4F-8DCC-32E06026B289}" type="pres">
      <dgm:prSet presAssocID="{03BF2CB5-F834-467A-804E-2CB3FD7AF444}" presName="bottomLine" presStyleLbl="alignNode1" presStyleIdx="3" presStyleCnt="6">
        <dgm:presLayoutVars/>
      </dgm:prSet>
      <dgm:spPr/>
    </dgm:pt>
    <dgm:pt modelId="{E3700CBB-47C7-CD40-8175-D94531CBCB08}" type="pres">
      <dgm:prSet presAssocID="{03BF2CB5-F834-467A-804E-2CB3FD7AF444}" presName="nodeText" presStyleLbl="bgAccFollowNode1" presStyleIdx="1" presStyleCnt="3">
        <dgm:presLayoutVars>
          <dgm:bulletEnabled val="1"/>
        </dgm:presLayoutVars>
      </dgm:prSet>
      <dgm:spPr/>
      <dgm:t>
        <a:bodyPr/>
        <a:lstStyle/>
        <a:p>
          <a:endParaRPr lang="zh-CN" altLang="en-US"/>
        </a:p>
      </dgm:t>
    </dgm:pt>
    <dgm:pt modelId="{CA57AC23-465C-2841-95E8-40C7CA8EDC90}" type="pres">
      <dgm:prSet presAssocID="{4A8EE3F0-F61C-4746-91BF-898D7570D870}" presName="sibTrans" presStyleCnt="0"/>
      <dgm:spPr/>
    </dgm:pt>
    <dgm:pt modelId="{4A77207D-EF59-CC45-90E4-3D8B3160340E}" type="pres">
      <dgm:prSet presAssocID="{DB413673-3456-49B8-8473-DC65CB544D47}" presName="compositeNode" presStyleCnt="0">
        <dgm:presLayoutVars>
          <dgm:bulletEnabled val="1"/>
        </dgm:presLayoutVars>
      </dgm:prSet>
      <dgm:spPr/>
    </dgm:pt>
    <dgm:pt modelId="{F94C47D6-F4B5-DD42-863E-5A73A0CFC49E}" type="pres">
      <dgm:prSet presAssocID="{DB413673-3456-49B8-8473-DC65CB544D47}" presName="bgRect" presStyleLbl="bgAccFollowNode1" presStyleIdx="2" presStyleCnt="3"/>
      <dgm:spPr/>
      <dgm:t>
        <a:bodyPr/>
        <a:lstStyle/>
        <a:p>
          <a:endParaRPr lang="zh-CN" altLang="en-US"/>
        </a:p>
      </dgm:t>
    </dgm:pt>
    <dgm:pt modelId="{70A8F8BA-1BF6-ED4E-A615-C3109B7D5F06}" type="pres">
      <dgm:prSet presAssocID="{C8AED16F-BB82-4105-8F61-80395E0434BF}" presName="sibTransNodeCircle" presStyleLbl="alignNode1" presStyleIdx="4" presStyleCnt="6">
        <dgm:presLayoutVars>
          <dgm:chMax val="0"/>
          <dgm:bulletEnabled/>
        </dgm:presLayoutVars>
      </dgm:prSet>
      <dgm:spPr/>
      <dgm:t>
        <a:bodyPr/>
        <a:lstStyle/>
        <a:p>
          <a:endParaRPr lang="zh-CN" altLang="en-US"/>
        </a:p>
      </dgm:t>
    </dgm:pt>
    <dgm:pt modelId="{04C39709-401D-4243-828F-DB746AEB51E9}" type="pres">
      <dgm:prSet presAssocID="{DB413673-3456-49B8-8473-DC65CB544D47}" presName="bottomLine" presStyleLbl="alignNode1" presStyleIdx="5" presStyleCnt="6">
        <dgm:presLayoutVars/>
      </dgm:prSet>
      <dgm:spPr/>
    </dgm:pt>
    <dgm:pt modelId="{60D68FF0-5CC3-7B44-8458-4B5D3A68ECD7}" type="pres">
      <dgm:prSet presAssocID="{DB413673-3456-49B8-8473-DC65CB544D47}" presName="nodeText" presStyleLbl="bgAccFollowNode1" presStyleIdx="2" presStyleCnt="3">
        <dgm:presLayoutVars>
          <dgm:bulletEnabled val="1"/>
        </dgm:presLayoutVars>
      </dgm:prSet>
      <dgm:spPr/>
      <dgm:t>
        <a:bodyPr/>
        <a:lstStyle/>
        <a:p>
          <a:endParaRPr lang="zh-CN" altLang="en-US"/>
        </a:p>
      </dgm:t>
    </dgm:pt>
  </dgm:ptLst>
  <dgm:cxnLst>
    <dgm:cxn modelId="{BABBC919-4C39-AE45-8CD7-A905E8A2C2FB}" type="presOf" srcId="{4A8EE3F0-F61C-4746-91BF-898D7570D870}" destId="{DF3525DC-6FD5-0A42-B2B0-538B407400BA}" srcOrd="0" destOrd="0" presId="urn:microsoft.com/office/officeart/2016/7/layout/BasicLinearProcessNumbered"/>
    <dgm:cxn modelId="{00AF3913-5F2E-497F-AA8D-3D86FE32F5AD}" srcId="{AD4DE7C7-CA00-46C6-91C3-CFC5468C8B08}" destId="{9E525BE9-5187-49EA-B852-D82D1C0701FD}" srcOrd="0" destOrd="0" parTransId="{F117CAE4-0719-480D-82F6-B940E9CECC4A}" sibTransId="{A4213F82-2A72-4917-9F14-CE1BE693CF36}"/>
    <dgm:cxn modelId="{2EA5331F-7C02-4347-BB90-5E1ED5B72555}" type="presOf" srcId="{9E525BE9-5187-49EA-B852-D82D1C0701FD}" destId="{16F3C1BC-DF5F-1D44-8A58-1065D0D193F0}" srcOrd="0" destOrd="0" presId="urn:microsoft.com/office/officeart/2016/7/layout/BasicLinearProcessNumbered"/>
    <dgm:cxn modelId="{B5E414EF-7DCB-4747-92F7-42AE8C3D5B71}" type="presOf" srcId="{A4213F82-2A72-4917-9F14-CE1BE693CF36}" destId="{F036C8D1-2D3A-A34E-A972-E7B441ADEDA5}" srcOrd="0" destOrd="0" presId="urn:microsoft.com/office/officeart/2016/7/layout/BasicLinearProcessNumbered"/>
    <dgm:cxn modelId="{7F2BC224-C617-45C8-9A4A-EF008E723F0E}" srcId="{AD4DE7C7-CA00-46C6-91C3-CFC5468C8B08}" destId="{DB413673-3456-49B8-8473-DC65CB544D47}" srcOrd="2" destOrd="0" parTransId="{74729A2D-162F-4270-A889-566DD925C3E6}" sibTransId="{C8AED16F-BB82-4105-8F61-80395E0434BF}"/>
    <dgm:cxn modelId="{8B3A3840-E2F3-D943-8836-EECF01EBC811}" type="presOf" srcId="{03BF2CB5-F834-467A-804E-2CB3FD7AF444}" destId="{E3700CBB-47C7-CD40-8175-D94531CBCB08}" srcOrd="1" destOrd="0" presId="urn:microsoft.com/office/officeart/2016/7/layout/BasicLinearProcessNumbered"/>
    <dgm:cxn modelId="{94E8EFC3-7074-224C-8CE4-971B1B424C0F}" type="presOf" srcId="{03BF2CB5-F834-467A-804E-2CB3FD7AF444}" destId="{50A17C99-076E-DA4A-92EC-DEF96B0EBD58}" srcOrd="0" destOrd="0" presId="urn:microsoft.com/office/officeart/2016/7/layout/BasicLinearProcessNumbered"/>
    <dgm:cxn modelId="{F6465AAA-1E58-2640-A51A-B0E2E81C14A6}" type="presOf" srcId="{DB413673-3456-49B8-8473-DC65CB544D47}" destId="{F94C47D6-F4B5-DD42-863E-5A73A0CFC49E}" srcOrd="0" destOrd="0" presId="urn:microsoft.com/office/officeart/2016/7/layout/BasicLinearProcessNumbered"/>
    <dgm:cxn modelId="{B99578CC-7775-6845-B47C-55A4B759E4DF}" type="presOf" srcId="{C8AED16F-BB82-4105-8F61-80395E0434BF}" destId="{70A8F8BA-1BF6-ED4E-A615-C3109B7D5F06}" srcOrd="0" destOrd="0" presId="urn:microsoft.com/office/officeart/2016/7/layout/BasicLinearProcessNumbered"/>
    <dgm:cxn modelId="{4B79DA96-8386-BA43-B0C1-453E33E8D2E6}" type="presOf" srcId="{DB413673-3456-49B8-8473-DC65CB544D47}" destId="{60D68FF0-5CC3-7B44-8458-4B5D3A68ECD7}" srcOrd="1" destOrd="0" presId="urn:microsoft.com/office/officeart/2016/7/layout/BasicLinearProcessNumbered"/>
    <dgm:cxn modelId="{113BA356-DC65-430F-A6D6-1862240D698F}" srcId="{AD4DE7C7-CA00-46C6-91C3-CFC5468C8B08}" destId="{03BF2CB5-F834-467A-804E-2CB3FD7AF444}" srcOrd="1" destOrd="0" parTransId="{3BDAB914-F445-4482-9612-49DDC98FFA75}" sibTransId="{4A8EE3F0-F61C-4746-91BF-898D7570D870}"/>
    <dgm:cxn modelId="{B9B7099B-6EAD-9740-A9AE-999BF207A5FC}" type="presOf" srcId="{AD4DE7C7-CA00-46C6-91C3-CFC5468C8B08}" destId="{AE8D059B-B9C5-B143-B478-5B211F7A5D57}" srcOrd="0" destOrd="0" presId="urn:microsoft.com/office/officeart/2016/7/layout/BasicLinearProcessNumbered"/>
    <dgm:cxn modelId="{79E847B5-6B67-974A-AB2E-DCBB06A1B674}" type="presOf" srcId="{9E525BE9-5187-49EA-B852-D82D1C0701FD}" destId="{8F865533-054D-8C48-8615-7488568BC390}" srcOrd="1" destOrd="0" presId="urn:microsoft.com/office/officeart/2016/7/layout/BasicLinearProcessNumbered"/>
    <dgm:cxn modelId="{3BF76CE9-3D10-AE4C-9246-412431F1D0A6}" type="presParOf" srcId="{AE8D059B-B9C5-B143-B478-5B211F7A5D57}" destId="{020F1C40-5498-4C45-B5DB-30C26FEE757C}" srcOrd="0" destOrd="0" presId="urn:microsoft.com/office/officeart/2016/7/layout/BasicLinearProcessNumbered"/>
    <dgm:cxn modelId="{386F1E1D-2DB7-454B-81B3-FA7929BFC143}" type="presParOf" srcId="{020F1C40-5498-4C45-B5DB-30C26FEE757C}" destId="{16F3C1BC-DF5F-1D44-8A58-1065D0D193F0}" srcOrd="0" destOrd="0" presId="urn:microsoft.com/office/officeart/2016/7/layout/BasicLinearProcessNumbered"/>
    <dgm:cxn modelId="{4F301A3D-0160-4E44-ABA1-DE4FAF3347B5}" type="presParOf" srcId="{020F1C40-5498-4C45-B5DB-30C26FEE757C}" destId="{F036C8D1-2D3A-A34E-A972-E7B441ADEDA5}" srcOrd="1" destOrd="0" presId="urn:microsoft.com/office/officeart/2016/7/layout/BasicLinearProcessNumbered"/>
    <dgm:cxn modelId="{D6489782-83F4-0E45-B87B-5B424718E8D2}" type="presParOf" srcId="{020F1C40-5498-4C45-B5DB-30C26FEE757C}" destId="{244E0CEB-E51F-C341-9FEB-C6D391D12481}" srcOrd="2" destOrd="0" presId="urn:microsoft.com/office/officeart/2016/7/layout/BasicLinearProcessNumbered"/>
    <dgm:cxn modelId="{819D0AFA-FE2B-0746-AFD0-B26CB2883EEE}" type="presParOf" srcId="{020F1C40-5498-4C45-B5DB-30C26FEE757C}" destId="{8F865533-054D-8C48-8615-7488568BC390}" srcOrd="3" destOrd="0" presId="urn:microsoft.com/office/officeart/2016/7/layout/BasicLinearProcessNumbered"/>
    <dgm:cxn modelId="{79464BB5-BE5C-AB48-B2CC-09F6C44620EB}" type="presParOf" srcId="{AE8D059B-B9C5-B143-B478-5B211F7A5D57}" destId="{BFD3E353-8132-E042-8E79-FFAE4977B9AB}" srcOrd="1" destOrd="0" presId="urn:microsoft.com/office/officeart/2016/7/layout/BasicLinearProcessNumbered"/>
    <dgm:cxn modelId="{1586F7B7-8CF5-9244-9C3B-8B76C9ECF166}" type="presParOf" srcId="{AE8D059B-B9C5-B143-B478-5B211F7A5D57}" destId="{4D94DD70-FCB1-B94C-B2E9-3CA8EEAA2A20}" srcOrd="2" destOrd="0" presId="urn:microsoft.com/office/officeart/2016/7/layout/BasicLinearProcessNumbered"/>
    <dgm:cxn modelId="{810A73B8-B95F-F542-873E-D8B3EA8FF487}" type="presParOf" srcId="{4D94DD70-FCB1-B94C-B2E9-3CA8EEAA2A20}" destId="{50A17C99-076E-DA4A-92EC-DEF96B0EBD58}" srcOrd="0" destOrd="0" presId="urn:microsoft.com/office/officeart/2016/7/layout/BasicLinearProcessNumbered"/>
    <dgm:cxn modelId="{2778EBC6-4774-D14C-90F6-F0FA6BDBF011}" type="presParOf" srcId="{4D94DD70-FCB1-B94C-B2E9-3CA8EEAA2A20}" destId="{DF3525DC-6FD5-0A42-B2B0-538B407400BA}" srcOrd="1" destOrd="0" presId="urn:microsoft.com/office/officeart/2016/7/layout/BasicLinearProcessNumbered"/>
    <dgm:cxn modelId="{DBD213DF-DB77-8D48-9DFD-0571FDE811F2}" type="presParOf" srcId="{4D94DD70-FCB1-B94C-B2E9-3CA8EEAA2A20}" destId="{1C447EEA-4BA2-DB4F-8DCC-32E06026B289}" srcOrd="2" destOrd="0" presId="urn:microsoft.com/office/officeart/2016/7/layout/BasicLinearProcessNumbered"/>
    <dgm:cxn modelId="{BF647A5D-5974-224F-8FC9-3F70DEDC34B2}" type="presParOf" srcId="{4D94DD70-FCB1-B94C-B2E9-3CA8EEAA2A20}" destId="{E3700CBB-47C7-CD40-8175-D94531CBCB08}" srcOrd="3" destOrd="0" presId="urn:microsoft.com/office/officeart/2016/7/layout/BasicLinearProcessNumbered"/>
    <dgm:cxn modelId="{04E02881-4E41-8D48-9707-135983611369}" type="presParOf" srcId="{AE8D059B-B9C5-B143-B478-5B211F7A5D57}" destId="{CA57AC23-465C-2841-95E8-40C7CA8EDC90}" srcOrd="3" destOrd="0" presId="urn:microsoft.com/office/officeart/2016/7/layout/BasicLinearProcessNumbered"/>
    <dgm:cxn modelId="{F5A593A3-67CA-EE4F-8916-4666B1A65541}" type="presParOf" srcId="{AE8D059B-B9C5-B143-B478-5B211F7A5D57}" destId="{4A77207D-EF59-CC45-90E4-3D8B3160340E}" srcOrd="4" destOrd="0" presId="urn:microsoft.com/office/officeart/2016/7/layout/BasicLinearProcessNumbered"/>
    <dgm:cxn modelId="{4063641B-FADF-CD44-B6F1-91F9C0F464BA}" type="presParOf" srcId="{4A77207D-EF59-CC45-90E4-3D8B3160340E}" destId="{F94C47D6-F4B5-DD42-863E-5A73A0CFC49E}" srcOrd="0" destOrd="0" presId="urn:microsoft.com/office/officeart/2016/7/layout/BasicLinearProcessNumbered"/>
    <dgm:cxn modelId="{5C5E9497-8880-1B4D-9B2D-C2AE8D79CA2C}" type="presParOf" srcId="{4A77207D-EF59-CC45-90E4-3D8B3160340E}" destId="{70A8F8BA-1BF6-ED4E-A615-C3109B7D5F06}" srcOrd="1" destOrd="0" presId="urn:microsoft.com/office/officeart/2016/7/layout/BasicLinearProcessNumbered"/>
    <dgm:cxn modelId="{71A42E3F-E520-5C4B-AE75-0349970E38C4}" type="presParOf" srcId="{4A77207D-EF59-CC45-90E4-3D8B3160340E}" destId="{04C39709-401D-4243-828F-DB746AEB51E9}" srcOrd="2" destOrd="0" presId="urn:microsoft.com/office/officeart/2016/7/layout/BasicLinearProcessNumbered"/>
    <dgm:cxn modelId="{6B5225E7-9C48-B44C-94B3-68130B0A776E}" type="presParOf" srcId="{4A77207D-EF59-CC45-90E4-3D8B3160340E}" destId="{60D68FF0-5CC3-7B44-8458-4B5D3A68ECD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050DE0-359B-436B-B2B2-AA150A921034}"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687D90C8-5F24-4805-8332-955C73BCC735}">
      <dgm:prSet/>
      <dgm:spPr/>
      <dgm:t>
        <a:bodyPr/>
        <a:lstStyle/>
        <a:p>
          <a:r>
            <a:rPr lang="zh-CN"/>
            <a:t>（</a:t>
          </a:r>
          <a:r>
            <a:rPr lang="en-US"/>
            <a:t>1</a:t>
          </a:r>
          <a:r>
            <a:rPr lang="zh-CN"/>
            <a:t>）信用证中有附条件生效条款。即规定信用证暂不生效，待特定条件满足后才生效。如：“本证在开证行另行通知后生效”“待货样经开证申请人确认后再通知生效，或取得进口国批准证书或经外汇管理局核准后生效。”</a:t>
          </a:r>
          <a:endParaRPr lang="en-US"/>
        </a:p>
      </dgm:t>
    </dgm:pt>
    <dgm:pt modelId="{BE7AC7E9-5346-4657-B7BC-409692138BCF}" type="parTrans" cxnId="{381AD5A8-F1CB-4689-909E-59D1D8013EC1}">
      <dgm:prSet/>
      <dgm:spPr/>
      <dgm:t>
        <a:bodyPr/>
        <a:lstStyle/>
        <a:p>
          <a:endParaRPr lang="en-US"/>
        </a:p>
      </dgm:t>
    </dgm:pt>
    <dgm:pt modelId="{931AB933-9999-41A8-9283-4D99A3CB7528}" type="sibTrans" cxnId="{381AD5A8-F1CB-4689-909E-59D1D8013EC1}">
      <dgm:prSet phldrT="1" phldr="0"/>
      <dgm:spPr/>
      <dgm:t>
        <a:bodyPr/>
        <a:lstStyle/>
        <a:p>
          <a:r>
            <a:rPr lang="en-US"/>
            <a:t>1</a:t>
          </a:r>
        </a:p>
      </dgm:t>
    </dgm:pt>
    <dgm:pt modelId="{C389205A-3599-462A-BFC9-17392C938090}">
      <dgm:prSet/>
      <dgm:spPr/>
      <dgm:t>
        <a:bodyPr/>
        <a:lstStyle/>
        <a:p>
          <a:r>
            <a:rPr lang="zh-CN"/>
            <a:t>（</a:t>
          </a:r>
          <a:r>
            <a:rPr lang="en-US"/>
            <a:t>2</a:t>
          </a:r>
          <a:r>
            <a:rPr lang="zh-CN"/>
            <a:t>）信用证中约定以修改通知生效的条款。有些信用证规定，船舶公司、船名、装运港、目的港、装船日期由进口商另行通知，且以修改书的形式作出。</a:t>
          </a:r>
          <a:endParaRPr lang="en-US"/>
        </a:p>
      </dgm:t>
    </dgm:pt>
    <dgm:pt modelId="{2C390B84-1FF9-45AF-A0CB-B5A5046F5D60}" type="parTrans" cxnId="{4DB740F4-B64B-4495-9469-BCFB83F54000}">
      <dgm:prSet/>
      <dgm:spPr/>
      <dgm:t>
        <a:bodyPr/>
        <a:lstStyle/>
        <a:p>
          <a:endParaRPr lang="en-US"/>
        </a:p>
      </dgm:t>
    </dgm:pt>
    <dgm:pt modelId="{EE19E6CC-A2E2-4028-9CD0-F5234337010D}" type="sibTrans" cxnId="{4DB740F4-B64B-4495-9469-BCFB83F54000}">
      <dgm:prSet phldrT="2" phldr="0"/>
      <dgm:spPr/>
      <dgm:t>
        <a:bodyPr/>
        <a:lstStyle/>
        <a:p>
          <a:r>
            <a:rPr lang="en-US"/>
            <a:t>2</a:t>
          </a:r>
        </a:p>
      </dgm:t>
    </dgm:pt>
    <dgm:pt modelId="{24AE7B98-DE8F-4728-887F-BC960E81B389}">
      <dgm:prSet/>
      <dgm:spPr/>
      <dgm:t>
        <a:bodyPr/>
        <a:lstStyle/>
        <a:p>
          <a:r>
            <a:rPr lang="zh-CN"/>
            <a:t>（</a:t>
          </a:r>
          <a:r>
            <a:rPr lang="en-US"/>
            <a:t>3</a:t>
          </a:r>
          <a:r>
            <a:rPr lang="zh-CN"/>
            <a:t>）信用证条款相互矛盾，受益人无论如何也做不到单单一致，影响</a:t>
          </a:r>
          <a:r>
            <a:rPr lang="en-US"/>
            <a:t>LC</a:t>
          </a:r>
          <a:r>
            <a:rPr lang="zh-CN"/>
            <a:t>的生效。如：规定</a:t>
          </a:r>
          <a:r>
            <a:rPr lang="en-US"/>
            <a:t>FOB</a:t>
          </a:r>
          <a:r>
            <a:rPr lang="zh-CN"/>
            <a:t>价格条款成交的同时又要求运费预付；禁止分批装运却又规定每批交货期限等。</a:t>
          </a:r>
          <a:endParaRPr lang="en-US"/>
        </a:p>
      </dgm:t>
    </dgm:pt>
    <dgm:pt modelId="{D6AC09AD-FDE6-48D1-B329-C63A251405B2}" type="parTrans" cxnId="{668A2E02-39F1-44A0-8701-70B22DF8D42D}">
      <dgm:prSet/>
      <dgm:spPr/>
      <dgm:t>
        <a:bodyPr/>
        <a:lstStyle/>
        <a:p>
          <a:endParaRPr lang="en-US"/>
        </a:p>
      </dgm:t>
    </dgm:pt>
    <dgm:pt modelId="{3C4930CA-F75B-4721-B955-A7FE261BF95F}" type="sibTrans" cxnId="{668A2E02-39F1-44A0-8701-70B22DF8D42D}">
      <dgm:prSet phldrT="3" phldr="0"/>
      <dgm:spPr/>
      <dgm:t>
        <a:bodyPr/>
        <a:lstStyle/>
        <a:p>
          <a:r>
            <a:rPr lang="en-US"/>
            <a:t>3</a:t>
          </a:r>
        </a:p>
      </dgm:t>
    </dgm:pt>
    <dgm:pt modelId="{327B3D2E-A505-6342-B54B-09DD96D09710}" type="pres">
      <dgm:prSet presAssocID="{AC050DE0-359B-436B-B2B2-AA150A921034}" presName="Name0" presStyleCnt="0">
        <dgm:presLayoutVars>
          <dgm:animLvl val="lvl"/>
          <dgm:resizeHandles val="exact"/>
        </dgm:presLayoutVars>
      </dgm:prSet>
      <dgm:spPr/>
      <dgm:t>
        <a:bodyPr/>
        <a:lstStyle/>
        <a:p>
          <a:endParaRPr lang="zh-CN" altLang="en-US"/>
        </a:p>
      </dgm:t>
    </dgm:pt>
    <dgm:pt modelId="{35394292-FA26-C741-A3DD-36A985C2CE86}" type="pres">
      <dgm:prSet presAssocID="{687D90C8-5F24-4805-8332-955C73BCC735}" presName="compositeNode" presStyleCnt="0">
        <dgm:presLayoutVars>
          <dgm:bulletEnabled val="1"/>
        </dgm:presLayoutVars>
      </dgm:prSet>
      <dgm:spPr/>
    </dgm:pt>
    <dgm:pt modelId="{DC74212A-5DF8-8942-9582-C053C658F79A}" type="pres">
      <dgm:prSet presAssocID="{687D90C8-5F24-4805-8332-955C73BCC735}" presName="bgRect" presStyleLbl="bgAccFollowNode1" presStyleIdx="0" presStyleCnt="3"/>
      <dgm:spPr/>
      <dgm:t>
        <a:bodyPr/>
        <a:lstStyle/>
        <a:p>
          <a:endParaRPr lang="zh-CN" altLang="en-US"/>
        </a:p>
      </dgm:t>
    </dgm:pt>
    <dgm:pt modelId="{16AD9817-C9B6-7E4B-A910-3EDC1D0E8D8F}" type="pres">
      <dgm:prSet presAssocID="{931AB933-9999-41A8-9283-4D99A3CB7528}" presName="sibTransNodeCircle" presStyleLbl="alignNode1" presStyleIdx="0" presStyleCnt="6">
        <dgm:presLayoutVars>
          <dgm:chMax val="0"/>
          <dgm:bulletEnabled/>
        </dgm:presLayoutVars>
      </dgm:prSet>
      <dgm:spPr/>
      <dgm:t>
        <a:bodyPr/>
        <a:lstStyle/>
        <a:p>
          <a:endParaRPr lang="zh-CN" altLang="en-US"/>
        </a:p>
      </dgm:t>
    </dgm:pt>
    <dgm:pt modelId="{896CDA13-30FF-8547-81E2-9D64CFBF7489}" type="pres">
      <dgm:prSet presAssocID="{687D90C8-5F24-4805-8332-955C73BCC735}" presName="bottomLine" presStyleLbl="alignNode1" presStyleIdx="1" presStyleCnt="6">
        <dgm:presLayoutVars/>
      </dgm:prSet>
      <dgm:spPr/>
    </dgm:pt>
    <dgm:pt modelId="{D11D045C-2194-714B-A055-EB5AA1B13747}" type="pres">
      <dgm:prSet presAssocID="{687D90C8-5F24-4805-8332-955C73BCC735}" presName="nodeText" presStyleLbl="bgAccFollowNode1" presStyleIdx="0" presStyleCnt="3">
        <dgm:presLayoutVars>
          <dgm:bulletEnabled val="1"/>
        </dgm:presLayoutVars>
      </dgm:prSet>
      <dgm:spPr/>
      <dgm:t>
        <a:bodyPr/>
        <a:lstStyle/>
        <a:p>
          <a:endParaRPr lang="zh-CN" altLang="en-US"/>
        </a:p>
      </dgm:t>
    </dgm:pt>
    <dgm:pt modelId="{5FD5D4FB-7402-ED4A-B2A8-F2E11AAEF155}" type="pres">
      <dgm:prSet presAssocID="{931AB933-9999-41A8-9283-4D99A3CB7528}" presName="sibTrans" presStyleCnt="0"/>
      <dgm:spPr/>
    </dgm:pt>
    <dgm:pt modelId="{BF913953-3ED9-3D46-B47D-F84E850CA386}" type="pres">
      <dgm:prSet presAssocID="{C389205A-3599-462A-BFC9-17392C938090}" presName="compositeNode" presStyleCnt="0">
        <dgm:presLayoutVars>
          <dgm:bulletEnabled val="1"/>
        </dgm:presLayoutVars>
      </dgm:prSet>
      <dgm:spPr/>
    </dgm:pt>
    <dgm:pt modelId="{E1464A80-4979-3742-ABCA-44A860E674F7}" type="pres">
      <dgm:prSet presAssocID="{C389205A-3599-462A-BFC9-17392C938090}" presName="bgRect" presStyleLbl="bgAccFollowNode1" presStyleIdx="1" presStyleCnt="3"/>
      <dgm:spPr/>
      <dgm:t>
        <a:bodyPr/>
        <a:lstStyle/>
        <a:p>
          <a:endParaRPr lang="zh-CN" altLang="en-US"/>
        </a:p>
      </dgm:t>
    </dgm:pt>
    <dgm:pt modelId="{B2BB74D2-1359-7645-B658-FA160B418853}" type="pres">
      <dgm:prSet presAssocID="{EE19E6CC-A2E2-4028-9CD0-F5234337010D}" presName="sibTransNodeCircle" presStyleLbl="alignNode1" presStyleIdx="2" presStyleCnt="6">
        <dgm:presLayoutVars>
          <dgm:chMax val="0"/>
          <dgm:bulletEnabled/>
        </dgm:presLayoutVars>
      </dgm:prSet>
      <dgm:spPr/>
      <dgm:t>
        <a:bodyPr/>
        <a:lstStyle/>
        <a:p>
          <a:endParaRPr lang="zh-CN" altLang="en-US"/>
        </a:p>
      </dgm:t>
    </dgm:pt>
    <dgm:pt modelId="{3EEE8C43-2AF2-8846-B42A-7426A6A2B62A}" type="pres">
      <dgm:prSet presAssocID="{C389205A-3599-462A-BFC9-17392C938090}" presName="bottomLine" presStyleLbl="alignNode1" presStyleIdx="3" presStyleCnt="6">
        <dgm:presLayoutVars/>
      </dgm:prSet>
      <dgm:spPr/>
    </dgm:pt>
    <dgm:pt modelId="{9A7A101C-19F8-C14B-991A-57D5A1702449}" type="pres">
      <dgm:prSet presAssocID="{C389205A-3599-462A-BFC9-17392C938090}" presName="nodeText" presStyleLbl="bgAccFollowNode1" presStyleIdx="1" presStyleCnt="3">
        <dgm:presLayoutVars>
          <dgm:bulletEnabled val="1"/>
        </dgm:presLayoutVars>
      </dgm:prSet>
      <dgm:spPr/>
      <dgm:t>
        <a:bodyPr/>
        <a:lstStyle/>
        <a:p>
          <a:endParaRPr lang="zh-CN" altLang="en-US"/>
        </a:p>
      </dgm:t>
    </dgm:pt>
    <dgm:pt modelId="{94C8C99C-97BD-9B41-BE29-235809DE74EB}" type="pres">
      <dgm:prSet presAssocID="{EE19E6CC-A2E2-4028-9CD0-F5234337010D}" presName="sibTrans" presStyleCnt="0"/>
      <dgm:spPr/>
    </dgm:pt>
    <dgm:pt modelId="{69EBCB4A-E2BE-3845-97F6-AE87DF8F5C1B}" type="pres">
      <dgm:prSet presAssocID="{24AE7B98-DE8F-4728-887F-BC960E81B389}" presName="compositeNode" presStyleCnt="0">
        <dgm:presLayoutVars>
          <dgm:bulletEnabled val="1"/>
        </dgm:presLayoutVars>
      </dgm:prSet>
      <dgm:spPr/>
    </dgm:pt>
    <dgm:pt modelId="{544CD5AD-4FC4-6742-9433-4295F2859A1C}" type="pres">
      <dgm:prSet presAssocID="{24AE7B98-DE8F-4728-887F-BC960E81B389}" presName="bgRect" presStyleLbl="bgAccFollowNode1" presStyleIdx="2" presStyleCnt="3"/>
      <dgm:spPr/>
      <dgm:t>
        <a:bodyPr/>
        <a:lstStyle/>
        <a:p>
          <a:endParaRPr lang="zh-CN" altLang="en-US"/>
        </a:p>
      </dgm:t>
    </dgm:pt>
    <dgm:pt modelId="{419FB107-2432-944C-8613-FC26E1440BA6}" type="pres">
      <dgm:prSet presAssocID="{3C4930CA-F75B-4721-B955-A7FE261BF95F}" presName="sibTransNodeCircle" presStyleLbl="alignNode1" presStyleIdx="4" presStyleCnt="6">
        <dgm:presLayoutVars>
          <dgm:chMax val="0"/>
          <dgm:bulletEnabled/>
        </dgm:presLayoutVars>
      </dgm:prSet>
      <dgm:spPr/>
      <dgm:t>
        <a:bodyPr/>
        <a:lstStyle/>
        <a:p>
          <a:endParaRPr lang="zh-CN" altLang="en-US"/>
        </a:p>
      </dgm:t>
    </dgm:pt>
    <dgm:pt modelId="{736B14D3-353D-7F4F-9100-C2E614DA909E}" type="pres">
      <dgm:prSet presAssocID="{24AE7B98-DE8F-4728-887F-BC960E81B389}" presName="bottomLine" presStyleLbl="alignNode1" presStyleIdx="5" presStyleCnt="6">
        <dgm:presLayoutVars/>
      </dgm:prSet>
      <dgm:spPr/>
    </dgm:pt>
    <dgm:pt modelId="{BD421098-A3F6-6749-8929-87F1BAF51B9A}" type="pres">
      <dgm:prSet presAssocID="{24AE7B98-DE8F-4728-887F-BC960E81B389}" presName="nodeText" presStyleLbl="bgAccFollowNode1" presStyleIdx="2" presStyleCnt="3">
        <dgm:presLayoutVars>
          <dgm:bulletEnabled val="1"/>
        </dgm:presLayoutVars>
      </dgm:prSet>
      <dgm:spPr/>
      <dgm:t>
        <a:bodyPr/>
        <a:lstStyle/>
        <a:p>
          <a:endParaRPr lang="zh-CN" altLang="en-US"/>
        </a:p>
      </dgm:t>
    </dgm:pt>
  </dgm:ptLst>
  <dgm:cxnLst>
    <dgm:cxn modelId="{381AD5A8-F1CB-4689-909E-59D1D8013EC1}" srcId="{AC050DE0-359B-436B-B2B2-AA150A921034}" destId="{687D90C8-5F24-4805-8332-955C73BCC735}" srcOrd="0" destOrd="0" parTransId="{BE7AC7E9-5346-4657-B7BC-409692138BCF}" sibTransId="{931AB933-9999-41A8-9283-4D99A3CB7528}"/>
    <dgm:cxn modelId="{212F15A5-4691-CB42-A7F5-A1B1614CC71A}" type="presOf" srcId="{3C4930CA-F75B-4721-B955-A7FE261BF95F}" destId="{419FB107-2432-944C-8613-FC26E1440BA6}" srcOrd="0" destOrd="0" presId="urn:microsoft.com/office/officeart/2016/7/layout/BasicLinearProcessNumbered"/>
    <dgm:cxn modelId="{C41E814D-5E79-504B-8604-835677DE3AD6}" type="presOf" srcId="{C389205A-3599-462A-BFC9-17392C938090}" destId="{E1464A80-4979-3742-ABCA-44A860E674F7}" srcOrd="0" destOrd="0" presId="urn:microsoft.com/office/officeart/2016/7/layout/BasicLinearProcessNumbered"/>
    <dgm:cxn modelId="{2454CF4C-B653-4546-B2D6-3D696F13FE82}" type="presOf" srcId="{EE19E6CC-A2E2-4028-9CD0-F5234337010D}" destId="{B2BB74D2-1359-7645-B658-FA160B418853}" srcOrd="0" destOrd="0" presId="urn:microsoft.com/office/officeart/2016/7/layout/BasicLinearProcessNumbered"/>
    <dgm:cxn modelId="{FF18A3B1-5E6C-7140-9B90-004F111F1A57}" type="presOf" srcId="{AC050DE0-359B-436B-B2B2-AA150A921034}" destId="{327B3D2E-A505-6342-B54B-09DD96D09710}" srcOrd="0" destOrd="0" presId="urn:microsoft.com/office/officeart/2016/7/layout/BasicLinearProcessNumbered"/>
    <dgm:cxn modelId="{ABDE4D5C-4CA4-5344-A9D9-26BEC5C7242E}" type="presOf" srcId="{687D90C8-5F24-4805-8332-955C73BCC735}" destId="{D11D045C-2194-714B-A055-EB5AA1B13747}" srcOrd="1" destOrd="0" presId="urn:microsoft.com/office/officeart/2016/7/layout/BasicLinearProcessNumbered"/>
    <dgm:cxn modelId="{4DB740F4-B64B-4495-9469-BCFB83F54000}" srcId="{AC050DE0-359B-436B-B2B2-AA150A921034}" destId="{C389205A-3599-462A-BFC9-17392C938090}" srcOrd="1" destOrd="0" parTransId="{2C390B84-1FF9-45AF-A0CB-B5A5046F5D60}" sibTransId="{EE19E6CC-A2E2-4028-9CD0-F5234337010D}"/>
    <dgm:cxn modelId="{60F69BF2-8DFA-934A-B4D6-40FEC3D17A6F}" type="presOf" srcId="{24AE7B98-DE8F-4728-887F-BC960E81B389}" destId="{544CD5AD-4FC4-6742-9433-4295F2859A1C}" srcOrd="0" destOrd="0" presId="urn:microsoft.com/office/officeart/2016/7/layout/BasicLinearProcessNumbered"/>
    <dgm:cxn modelId="{11B06E99-8162-BD48-8A9C-823AB7C6BFBB}" type="presOf" srcId="{931AB933-9999-41A8-9283-4D99A3CB7528}" destId="{16AD9817-C9B6-7E4B-A910-3EDC1D0E8D8F}" srcOrd="0" destOrd="0" presId="urn:microsoft.com/office/officeart/2016/7/layout/BasicLinearProcessNumbered"/>
    <dgm:cxn modelId="{302E469B-1F68-EC44-B9D5-FB7156125B57}" type="presOf" srcId="{687D90C8-5F24-4805-8332-955C73BCC735}" destId="{DC74212A-5DF8-8942-9582-C053C658F79A}" srcOrd="0" destOrd="0" presId="urn:microsoft.com/office/officeart/2016/7/layout/BasicLinearProcessNumbered"/>
    <dgm:cxn modelId="{668A2E02-39F1-44A0-8701-70B22DF8D42D}" srcId="{AC050DE0-359B-436B-B2B2-AA150A921034}" destId="{24AE7B98-DE8F-4728-887F-BC960E81B389}" srcOrd="2" destOrd="0" parTransId="{D6AC09AD-FDE6-48D1-B329-C63A251405B2}" sibTransId="{3C4930CA-F75B-4721-B955-A7FE261BF95F}"/>
    <dgm:cxn modelId="{B6104C75-341C-694B-AB4C-7B722AE22B91}" type="presOf" srcId="{24AE7B98-DE8F-4728-887F-BC960E81B389}" destId="{BD421098-A3F6-6749-8929-87F1BAF51B9A}" srcOrd="1" destOrd="0" presId="urn:microsoft.com/office/officeart/2016/7/layout/BasicLinearProcessNumbered"/>
    <dgm:cxn modelId="{B5442C10-B101-DF41-A014-6F8DC947881D}" type="presOf" srcId="{C389205A-3599-462A-BFC9-17392C938090}" destId="{9A7A101C-19F8-C14B-991A-57D5A1702449}" srcOrd="1" destOrd="0" presId="urn:microsoft.com/office/officeart/2016/7/layout/BasicLinearProcessNumbered"/>
    <dgm:cxn modelId="{09F6759B-9484-EF4C-B236-D29FDC58CA7A}" type="presParOf" srcId="{327B3D2E-A505-6342-B54B-09DD96D09710}" destId="{35394292-FA26-C741-A3DD-36A985C2CE86}" srcOrd="0" destOrd="0" presId="urn:microsoft.com/office/officeart/2016/7/layout/BasicLinearProcessNumbered"/>
    <dgm:cxn modelId="{CEEDC44E-C669-C54C-B4AB-A1CC936006A5}" type="presParOf" srcId="{35394292-FA26-C741-A3DD-36A985C2CE86}" destId="{DC74212A-5DF8-8942-9582-C053C658F79A}" srcOrd="0" destOrd="0" presId="urn:microsoft.com/office/officeart/2016/7/layout/BasicLinearProcessNumbered"/>
    <dgm:cxn modelId="{6E862A12-D209-644F-9CDC-6E676901E116}" type="presParOf" srcId="{35394292-FA26-C741-A3DD-36A985C2CE86}" destId="{16AD9817-C9B6-7E4B-A910-3EDC1D0E8D8F}" srcOrd="1" destOrd="0" presId="urn:microsoft.com/office/officeart/2016/7/layout/BasicLinearProcessNumbered"/>
    <dgm:cxn modelId="{F104AE77-9BE4-3F47-9931-D972A5788664}" type="presParOf" srcId="{35394292-FA26-C741-A3DD-36A985C2CE86}" destId="{896CDA13-30FF-8547-81E2-9D64CFBF7489}" srcOrd="2" destOrd="0" presId="urn:microsoft.com/office/officeart/2016/7/layout/BasicLinearProcessNumbered"/>
    <dgm:cxn modelId="{A114D3DA-C47B-284E-BAF4-EEF680D49889}" type="presParOf" srcId="{35394292-FA26-C741-A3DD-36A985C2CE86}" destId="{D11D045C-2194-714B-A055-EB5AA1B13747}" srcOrd="3" destOrd="0" presId="urn:microsoft.com/office/officeart/2016/7/layout/BasicLinearProcessNumbered"/>
    <dgm:cxn modelId="{C5B132F6-F110-7549-84AD-E2063E6B9479}" type="presParOf" srcId="{327B3D2E-A505-6342-B54B-09DD96D09710}" destId="{5FD5D4FB-7402-ED4A-B2A8-F2E11AAEF155}" srcOrd="1" destOrd="0" presId="urn:microsoft.com/office/officeart/2016/7/layout/BasicLinearProcessNumbered"/>
    <dgm:cxn modelId="{73A5760C-6804-EB45-8D8F-A54E0AE4F085}" type="presParOf" srcId="{327B3D2E-A505-6342-B54B-09DD96D09710}" destId="{BF913953-3ED9-3D46-B47D-F84E850CA386}" srcOrd="2" destOrd="0" presId="urn:microsoft.com/office/officeart/2016/7/layout/BasicLinearProcessNumbered"/>
    <dgm:cxn modelId="{F45D4D60-5F5A-2E42-824A-1185347B3334}" type="presParOf" srcId="{BF913953-3ED9-3D46-B47D-F84E850CA386}" destId="{E1464A80-4979-3742-ABCA-44A860E674F7}" srcOrd="0" destOrd="0" presId="urn:microsoft.com/office/officeart/2016/7/layout/BasicLinearProcessNumbered"/>
    <dgm:cxn modelId="{3A877E31-CC9A-7F42-A9CE-EC26FDBCB6AB}" type="presParOf" srcId="{BF913953-3ED9-3D46-B47D-F84E850CA386}" destId="{B2BB74D2-1359-7645-B658-FA160B418853}" srcOrd="1" destOrd="0" presId="urn:microsoft.com/office/officeart/2016/7/layout/BasicLinearProcessNumbered"/>
    <dgm:cxn modelId="{2597EB07-AFA7-2B48-8FC3-E9E067AEEB81}" type="presParOf" srcId="{BF913953-3ED9-3D46-B47D-F84E850CA386}" destId="{3EEE8C43-2AF2-8846-B42A-7426A6A2B62A}" srcOrd="2" destOrd="0" presId="urn:microsoft.com/office/officeart/2016/7/layout/BasicLinearProcessNumbered"/>
    <dgm:cxn modelId="{DBD85E1F-2C89-C744-926C-B2084FF28028}" type="presParOf" srcId="{BF913953-3ED9-3D46-B47D-F84E850CA386}" destId="{9A7A101C-19F8-C14B-991A-57D5A1702449}" srcOrd="3" destOrd="0" presId="urn:microsoft.com/office/officeart/2016/7/layout/BasicLinearProcessNumbered"/>
    <dgm:cxn modelId="{68276D57-778E-7D4E-A371-61B4DF10AFD4}" type="presParOf" srcId="{327B3D2E-A505-6342-B54B-09DD96D09710}" destId="{94C8C99C-97BD-9B41-BE29-235809DE74EB}" srcOrd="3" destOrd="0" presId="urn:microsoft.com/office/officeart/2016/7/layout/BasicLinearProcessNumbered"/>
    <dgm:cxn modelId="{68DA60DE-06BA-F845-89B6-E9B24D27AC25}" type="presParOf" srcId="{327B3D2E-A505-6342-B54B-09DD96D09710}" destId="{69EBCB4A-E2BE-3845-97F6-AE87DF8F5C1B}" srcOrd="4" destOrd="0" presId="urn:microsoft.com/office/officeart/2016/7/layout/BasicLinearProcessNumbered"/>
    <dgm:cxn modelId="{BF61F045-4146-9D4C-AC6F-6E1723DB3905}" type="presParOf" srcId="{69EBCB4A-E2BE-3845-97F6-AE87DF8F5C1B}" destId="{544CD5AD-4FC4-6742-9433-4295F2859A1C}" srcOrd="0" destOrd="0" presId="urn:microsoft.com/office/officeart/2016/7/layout/BasicLinearProcessNumbered"/>
    <dgm:cxn modelId="{5197B9E3-A4BF-B046-8E49-10C6AEDB257B}" type="presParOf" srcId="{69EBCB4A-E2BE-3845-97F6-AE87DF8F5C1B}" destId="{419FB107-2432-944C-8613-FC26E1440BA6}" srcOrd="1" destOrd="0" presId="urn:microsoft.com/office/officeart/2016/7/layout/BasicLinearProcessNumbered"/>
    <dgm:cxn modelId="{D064C074-D8B6-BF4F-BCF2-239096458C26}" type="presParOf" srcId="{69EBCB4A-E2BE-3845-97F6-AE87DF8F5C1B}" destId="{736B14D3-353D-7F4F-9100-C2E614DA909E}" srcOrd="2" destOrd="0" presId="urn:microsoft.com/office/officeart/2016/7/layout/BasicLinearProcessNumbered"/>
    <dgm:cxn modelId="{4E0F78BE-6CE5-D940-A8DC-6989B1988EB8}" type="presParOf" srcId="{69EBCB4A-E2BE-3845-97F6-AE87DF8F5C1B}" destId="{BD421098-A3F6-6749-8929-87F1BAF51B9A}"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D262A9-D8C0-483D-9C8A-F1EB7EC91B23}"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806AB062-3133-4A4B-B1A9-03FFFA192C68}">
      <dgm:prSet/>
      <dgm:spPr/>
      <dgm:t>
        <a:bodyPr/>
        <a:lstStyle/>
        <a:p>
          <a:r>
            <a:rPr lang="zh-CN"/>
            <a:t>（</a:t>
          </a:r>
          <a:r>
            <a:rPr lang="en-US"/>
            <a:t>1</a:t>
          </a:r>
          <a:r>
            <a:rPr lang="zh-CN"/>
            <a:t>）一种是信用证所要求的单据受益人难以办到；另一种则是根本办不到。第一种情况，比如：“提交三份经由香港</a:t>
          </a:r>
          <a:r>
            <a:rPr lang="en-US"/>
            <a:t>ABC</a:t>
          </a:r>
          <a:r>
            <a:rPr lang="zh-CN"/>
            <a:t>公司会签的商业发票”。正常情况下，出口商签发的商业发票应只需出口商签字，若寄交申请人或指定人会签，很可能因寄单延误或会签人拒签或非授权人无效签字等，影响结汇。</a:t>
          </a:r>
          <a:endParaRPr lang="en-US"/>
        </a:p>
      </dgm:t>
    </dgm:pt>
    <dgm:pt modelId="{5C665A40-7A1D-4370-B58D-A948C8C5E9FD}" type="parTrans" cxnId="{6FBA4DC2-4FA5-4765-9CF2-FFBC0DDA3E25}">
      <dgm:prSet/>
      <dgm:spPr/>
      <dgm:t>
        <a:bodyPr/>
        <a:lstStyle/>
        <a:p>
          <a:endParaRPr lang="en-US"/>
        </a:p>
      </dgm:t>
    </dgm:pt>
    <dgm:pt modelId="{45A7B961-EFB0-4DB1-BDA7-B0CE97FC801E}" type="sibTrans" cxnId="{6FBA4DC2-4FA5-4765-9CF2-FFBC0DDA3E25}">
      <dgm:prSet phldrT="1" phldr="0"/>
      <dgm:spPr/>
      <dgm:t>
        <a:bodyPr/>
        <a:lstStyle/>
        <a:p>
          <a:r>
            <a:rPr lang="en-US"/>
            <a:t>1</a:t>
          </a:r>
        </a:p>
      </dgm:t>
    </dgm:pt>
    <dgm:pt modelId="{0EC29113-B57F-4347-A6DB-55EF2B328438}">
      <dgm:prSet/>
      <dgm:spPr/>
      <dgm:t>
        <a:bodyPr/>
        <a:lstStyle/>
        <a:p>
          <a:r>
            <a:rPr lang="zh-CN"/>
            <a:t>（</a:t>
          </a:r>
          <a:r>
            <a:rPr lang="en-US"/>
            <a:t>2</a:t>
          </a:r>
          <a:r>
            <a:rPr lang="zh-CN"/>
            <a:t>）对于受益人根本办不到的单据的情况，如要求我方受益人提交</a:t>
          </a:r>
          <a:r>
            <a:rPr lang="en-US"/>
            <a:t>CMP</a:t>
          </a:r>
          <a:r>
            <a:rPr lang="zh-CN"/>
            <a:t>（</a:t>
          </a:r>
          <a:r>
            <a:rPr lang="en-US"/>
            <a:t>《</a:t>
          </a:r>
          <a:r>
            <a:rPr lang="zh-CN"/>
            <a:t>国际公路货物运输合同公约</a:t>
          </a:r>
          <a:r>
            <a:rPr lang="en-US"/>
            <a:t>》</a:t>
          </a:r>
          <a:r>
            <a:rPr lang="zh-CN"/>
            <a:t>）运输单据，我国没有加入该公约，所以我国的承运人无法开出此单据。</a:t>
          </a:r>
          <a:endParaRPr lang="en-US"/>
        </a:p>
      </dgm:t>
    </dgm:pt>
    <dgm:pt modelId="{EA70ADBD-8E08-41AE-9465-34E8F002FDF4}" type="parTrans" cxnId="{AA337DCB-E08A-4F30-BFA1-7F0C673284AE}">
      <dgm:prSet/>
      <dgm:spPr/>
      <dgm:t>
        <a:bodyPr/>
        <a:lstStyle/>
        <a:p>
          <a:endParaRPr lang="en-US"/>
        </a:p>
      </dgm:t>
    </dgm:pt>
    <dgm:pt modelId="{134D41E5-EFB3-418D-B213-A7BA60DF22F3}" type="sibTrans" cxnId="{AA337DCB-E08A-4F30-BFA1-7F0C673284AE}">
      <dgm:prSet phldrT="2" phldr="0"/>
      <dgm:spPr/>
      <dgm:t>
        <a:bodyPr/>
        <a:lstStyle/>
        <a:p>
          <a:r>
            <a:rPr lang="en-US"/>
            <a:t>2</a:t>
          </a:r>
        </a:p>
      </dgm:t>
    </dgm:pt>
    <dgm:pt modelId="{12E22665-9889-5741-AFD0-F54DFCC5476E}" type="pres">
      <dgm:prSet presAssocID="{26D262A9-D8C0-483D-9C8A-F1EB7EC91B23}" presName="Name0" presStyleCnt="0">
        <dgm:presLayoutVars>
          <dgm:animLvl val="lvl"/>
          <dgm:resizeHandles val="exact"/>
        </dgm:presLayoutVars>
      </dgm:prSet>
      <dgm:spPr/>
      <dgm:t>
        <a:bodyPr/>
        <a:lstStyle/>
        <a:p>
          <a:endParaRPr lang="zh-CN" altLang="en-US"/>
        </a:p>
      </dgm:t>
    </dgm:pt>
    <dgm:pt modelId="{7C8399D7-6BD4-4B49-B2BF-8B265DA59A50}" type="pres">
      <dgm:prSet presAssocID="{806AB062-3133-4A4B-B1A9-03FFFA192C68}" presName="compositeNode" presStyleCnt="0">
        <dgm:presLayoutVars>
          <dgm:bulletEnabled val="1"/>
        </dgm:presLayoutVars>
      </dgm:prSet>
      <dgm:spPr/>
    </dgm:pt>
    <dgm:pt modelId="{24A9DAD8-B24F-4D40-9CDB-29F2AC9742EC}" type="pres">
      <dgm:prSet presAssocID="{806AB062-3133-4A4B-B1A9-03FFFA192C68}" presName="bgRect" presStyleLbl="bgAccFollowNode1" presStyleIdx="0" presStyleCnt="2"/>
      <dgm:spPr/>
      <dgm:t>
        <a:bodyPr/>
        <a:lstStyle/>
        <a:p>
          <a:endParaRPr lang="zh-CN" altLang="en-US"/>
        </a:p>
      </dgm:t>
    </dgm:pt>
    <dgm:pt modelId="{175CB16D-25F0-5B4F-8152-BDA437890FC5}" type="pres">
      <dgm:prSet presAssocID="{45A7B961-EFB0-4DB1-BDA7-B0CE97FC801E}" presName="sibTransNodeCircle" presStyleLbl="alignNode1" presStyleIdx="0" presStyleCnt="4">
        <dgm:presLayoutVars>
          <dgm:chMax val="0"/>
          <dgm:bulletEnabled/>
        </dgm:presLayoutVars>
      </dgm:prSet>
      <dgm:spPr/>
      <dgm:t>
        <a:bodyPr/>
        <a:lstStyle/>
        <a:p>
          <a:endParaRPr lang="zh-CN" altLang="en-US"/>
        </a:p>
      </dgm:t>
    </dgm:pt>
    <dgm:pt modelId="{282F154A-8157-1746-9674-79DBA13B2AB6}" type="pres">
      <dgm:prSet presAssocID="{806AB062-3133-4A4B-B1A9-03FFFA192C68}" presName="bottomLine" presStyleLbl="alignNode1" presStyleIdx="1" presStyleCnt="4">
        <dgm:presLayoutVars/>
      </dgm:prSet>
      <dgm:spPr/>
    </dgm:pt>
    <dgm:pt modelId="{5CA559FF-DDF0-E246-9679-9A4C5C68FFFE}" type="pres">
      <dgm:prSet presAssocID="{806AB062-3133-4A4B-B1A9-03FFFA192C68}" presName="nodeText" presStyleLbl="bgAccFollowNode1" presStyleIdx="0" presStyleCnt="2">
        <dgm:presLayoutVars>
          <dgm:bulletEnabled val="1"/>
        </dgm:presLayoutVars>
      </dgm:prSet>
      <dgm:spPr/>
      <dgm:t>
        <a:bodyPr/>
        <a:lstStyle/>
        <a:p>
          <a:endParaRPr lang="zh-CN" altLang="en-US"/>
        </a:p>
      </dgm:t>
    </dgm:pt>
    <dgm:pt modelId="{BA81D652-FEFD-8F4A-86C5-A2B9F0A7DB42}" type="pres">
      <dgm:prSet presAssocID="{45A7B961-EFB0-4DB1-BDA7-B0CE97FC801E}" presName="sibTrans" presStyleCnt="0"/>
      <dgm:spPr/>
    </dgm:pt>
    <dgm:pt modelId="{9CC756A8-E613-4C48-A73D-DDE3955FDD90}" type="pres">
      <dgm:prSet presAssocID="{0EC29113-B57F-4347-A6DB-55EF2B328438}" presName="compositeNode" presStyleCnt="0">
        <dgm:presLayoutVars>
          <dgm:bulletEnabled val="1"/>
        </dgm:presLayoutVars>
      </dgm:prSet>
      <dgm:spPr/>
    </dgm:pt>
    <dgm:pt modelId="{8277FABD-3F61-1643-8C1F-3349934C95F9}" type="pres">
      <dgm:prSet presAssocID="{0EC29113-B57F-4347-A6DB-55EF2B328438}" presName="bgRect" presStyleLbl="bgAccFollowNode1" presStyleIdx="1" presStyleCnt="2"/>
      <dgm:spPr/>
      <dgm:t>
        <a:bodyPr/>
        <a:lstStyle/>
        <a:p>
          <a:endParaRPr lang="zh-CN" altLang="en-US"/>
        </a:p>
      </dgm:t>
    </dgm:pt>
    <dgm:pt modelId="{4277D157-F844-594C-9438-C4AD2D047001}" type="pres">
      <dgm:prSet presAssocID="{134D41E5-EFB3-418D-B213-A7BA60DF22F3}" presName="sibTransNodeCircle" presStyleLbl="alignNode1" presStyleIdx="2" presStyleCnt="4">
        <dgm:presLayoutVars>
          <dgm:chMax val="0"/>
          <dgm:bulletEnabled/>
        </dgm:presLayoutVars>
      </dgm:prSet>
      <dgm:spPr/>
      <dgm:t>
        <a:bodyPr/>
        <a:lstStyle/>
        <a:p>
          <a:endParaRPr lang="zh-CN" altLang="en-US"/>
        </a:p>
      </dgm:t>
    </dgm:pt>
    <dgm:pt modelId="{826F48E5-DDD1-F84B-A2D7-F10EE22937D1}" type="pres">
      <dgm:prSet presAssocID="{0EC29113-B57F-4347-A6DB-55EF2B328438}" presName="bottomLine" presStyleLbl="alignNode1" presStyleIdx="3" presStyleCnt="4">
        <dgm:presLayoutVars/>
      </dgm:prSet>
      <dgm:spPr/>
    </dgm:pt>
    <dgm:pt modelId="{1DDA3DCA-80BB-EF4F-BAA2-3DC8699886EF}" type="pres">
      <dgm:prSet presAssocID="{0EC29113-B57F-4347-A6DB-55EF2B328438}" presName="nodeText" presStyleLbl="bgAccFollowNode1" presStyleIdx="1" presStyleCnt="2">
        <dgm:presLayoutVars>
          <dgm:bulletEnabled val="1"/>
        </dgm:presLayoutVars>
      </dgm:prSet>
      <dgm:spPr/>
      <dgm:t>
        <a:bodyPr/>
        <a:lstStyle/>
        <a:p>
          <a:endParaRPr lang="zh-CN" altLang="en-US"/>
        </a:p>
      </dgm:t>
    </dgm:pt>
  </dgm:ptLst>
  <dgm:cxnLst>
    <dgm:cxn modelId="{AA337DCB-E08A-4F30-BFA1-7F0C673284AE}" srcId="{26D262A9-D8C0-483D-9C8A-F1EB7EC91B23}" destId="{0EC29113-B57F-4347-A6DB-55EF2B328438}" srcOrd="1" destOrd="0" parTransId="{EA70ADBD-8E08-41AE-9465-34E8F002FDF4}" sibTransId="{134D41E5-EFB3-418D-B213-A7BA60DF22F3}"/>
    <dgm:cxn modelId="{A9084B69-A289-2246-BBE1-DE8BD1FC68B5}" type="presOf" srcId="{134D41E5-EFB3-418D-B213-A7BA60DF22F3}" destId="{4277D157-F844-594C-9438-C4AD2D047001}" srcOrd="0" destOrd="0" presId="urn:microsoft.com/office/officeart/2016/7/layout/BasicLinearProcessNumbered"/>
    <dgm:cxn modelId="{6FBA4DC2-4FA5-4765-9CF2-FFBC0DDA3E25}" srcId="{26D262A9-D8C0-483D-9C8A-F1EB7EC91B23}" destId="{806AB062-3133-4A4B-B1A9-03FFFA192C68}" srcOrd="0" destOrd="0" parTransId="{5C665A40-7A1D-4370-B58D-A948C8C5E9FD}" sibTransId="{45A7B961-EFB0-4DB1-BDA7-B0CE97FC801E}"/>
    <dgm:cxn modelId="{A1C67111-F6DC-7546-A85D-2D18ECC079E0}" type="presOf" srcId="{26D262A9-D8C0-483D-9C8A-F1EB7EC91B23}" destId="{12E22665-9889-5741-AFD0-F54DFCC5476E}" srcOrd="0" destOrd="0" presId="urn:microsoft.com/office/officeart/2016/7/layout/BasicLinearProcessNumbered"/>
    <dgm:cxn modelId="{4DBF3F5B-2BF5-464F-89D1-E48ED9C73353}" type="presOf" srcId="{0EC29113-B57F-4347-A6DB-55EF2B328438}" destId="{8277FABD-3F61-1643-8C1F-3349934C95F9}" srcOrd="0" destOrd="0" presId="urn:microsoft.com/office/officeart/2016/7/layout/BasicLinearProcessNumbered"/>
    <dgm:cxn modelId="{2014CD0D-CE40-F848-975D-725C85554447}" type="presOf" srcId="{806AB062-3133-4A4B-B1A9-03FFFA192C68}" destId="{5CA559FF-DDF0-E246-9679-9A4C5C68FFFE}" srcOrd="1" destOrd="0" presId="urn:microsoft.com/office/officeart/2016/7/layout/BasicLinearProcessNumbered"/>
    <dgm:cxn modelId="{2777B664-2097-A54E-9DF9-C603E105671D}" type="presOf" srcId="{0EC29113-B57F-4347-A6DB-55EF2B328438}" destId="{1DDA3DCA-80BB-EF4F-BAA2-3DC8699886EF}" srcOrd="1" destOrd="0" presId="urn:microsoft.com/office/officeart/2016/7/layout/BasicLinearProcessNumbered"/>
    <dgm:cxn modelId="{D1F5EB4F-0964-434F-B2D3-D313B1403F75}" type="presOf" srcId="{45A7B961-EFB0-4DB1-BDA7-B0CE97FC801E}" destId="{175CB16D-25F0-5B4F-8152-BDA437890FC5}" srcOrd="0" destOrd="0" presId="urn:microsoft.com/office/officeart/2016/7/layout/BasicLinearProcessNumbered"/>
    <dgm:cxn modelId="{0A54EDD3-24F7-194D-881F-DDF0509E0137}" type="presOf" srcId="{806AB062-3133-4A4B-B1A9-03FFFA192C68}" destId="{24A9DAD8-B24F-4D40-9CDB-29F2AC9742EC}" srcOrd="0" destOrd="0" presId="urn:microsoft.com/office/officeart/2016/7/layout/BasicLinearProcessNumbered"/>
    <dgm:cxn modelId="{239BE404-2C17-C64E-807B-98B1965FF12F}" type="presParOf" srcId="{12E22665-9889-5741-AFD0-F54DFCC5476E}" destId="{7C8399D7-6BD4-4B49-B2BF-8B265DA59A50}" srcOrd="0" destOrd="0" presId="urn:microsoft.com/office/officeart/2016/7/layout/BasicLinearProcessNumbered"/>
    <dgm:cxn modelId="{AEC7F023-44C8-E646-B691-C8F766398246}" type="presParOf" srcId="{7C8399D7-6BD4-4B49-B2BF-8B265DA59A50}" destId="{24A9DAD8-B24F-4D40-9CDB-29F2AC9742EC}" srcOrd="0" destOrd="0" presId="urn:microsoft.com/office/officeart/2016/7/layout/BasicLinearProcessNumbered"/>
    <dgm:cxn modelId="{78C90011-30F0-244C-8441-718BBE8A3944}" type="presParOf" srcId="{7C8399D7-6BD4-4B49-B2BF-8B265DA59A50}" destId="{175CB16D-25F0-5B4F-8152-BDA437890FC5}" srcOrd="1" destOrd="0" presId="urn:microsoft.com/office/officeart/2016/7/layout/BasicLinearProcessNumbered"/>
    <dgm:cxn modelId="{3BE01DE1-7784-B94C-A36D-737C7F934813}" type="presParOf" srcId="{7C8399D7-6BD4-4B49-B2BF-8B265DA59A50}" destId="{282F154A-8157-1746-9674-79DBA13B2AB6}" srcOrd="2" destOrd="0" presId="urn:microsoft.com/office/officeart/2016/7/layout/BasicLinearProcessNumbered"/>
    <dgm:cxn modelId="{8D0F2664-C6F4-314A-9DF6-BC56BA2AEF33}" type="presParOf" srcId="{7C8399D7-6BD4-4B49-B2BF-8B265DA59A50}" destId="{5CA559FF-DDF0-E246-9679-9A4C5C68FFFE}" srcOrd="3" destOrd="0" presId="urn:microsoft.com/office/officeart/2016/7/layout/BasicLinearProcessNumbered"/>
    <dgm:cxn modelId="{E58856F7-4148-0544-B29F-4C1B7CE515DB}" type="presParOf" srcId="{12E22665-9889-5741-AFD0-F54DFCC5476E}" destId="{BA81D652-FEFD-8F4A-86C5-A2B9F0A7DB42}" srcOrd="1" destOrd="0" presId="urn:microsoft.com/office/officeart/2016/7/layout/BasicLinearProcessNumbered"/>
    <dgm:cxn modelId="{BE1D52AB-E51F-C84A-AE15-739B39163291}" type="presParOf" srcId="{12E22665-9889-5741-AFD0-F54DFCC5476E}" destId="{9CC756A8-E613-4C48-A73D-DDE3955FDD90}" srcOrd="2" destOrd="0" presId="urn:microsoft.com/office/officeart/2016/7/layout/BasicLinearProcessNumbered"/>
    <dgm:cxn modelId="{1098D631-5C77-864D-B545-0E4419CD3BC9}" type="presParOf" srcId="{9CC756A8-E613-4C48-A73D-DDE3955FDD90}" destId="{8277FABD-3F61-1643-8C1F-3349934C95F9}" srcOrd="0" destOrd="0" presId="urn:microsoft.com/office/officeart/2016/7/layout/BasicLinearProcessNumbered"/>
    <dgm:cxn modelId="{993D084A-72C5-C343-B10E-D9BD6BFE67D7}" type="presParOf" srcId="{9CC756A8-E613-4C48-A73D-DDE3955FDD90}" destId="{4277D157-F844-594C-9438-C4AD2D047001}" srcOrd="1" destOrd="0" presId="urn:microsoft.com/office/officeart/2016/7/layout/BasicLinearProcessNumbered"/>
    <dgm:cxn modelId="{959D35A9-CA30-584F-8FEE-AC51207580D7}" type="presParOf" srcId="{9CC756A8-E613-4C48-A73D-DDE3955FDD90}" destId="{826F48E5-DDD1-F84B-A2D7-F10EE22937D1}" srcOrd="2" destOrd="0" presId="urn:microsoft.com/office/officeart/2016/7/layout/BasicLinearProcessNumbered"/>
    <dgm:cxn modelId="{518547DD-C048-1548-B88B-096DEFDEC1DF}" type="presParOf" srcId="{9CC756A8-E613-4C48-A73D-DDE3955FDD90}" destId="{1DDA3DCA-80BB-EF4F-BAA2-3DC8699886EF}"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3C1BC-DF5F-1D44-8A58-1065D0D193F0}">
      <dsp:nvSpPr>
        <dsp:cNvPr id="0" name=""/>
        <dsp:cNvSpPr/>
      </dsp:nvSpPr>
      <dsp:spPr>
        <a:xfrm>
          <a:off x="0" y="0"/>
          <a:ext cx="2464593" cy="326814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lvl="0" algn="l" defTabSz="488950">
            <a:lnSpc>
              <a:spcPct val="90000"/>
            </a:lnSpc>
            <a:spcBef>
              <a:spcPct val="0"/>
            </a:spcBef>
            <a:spcAft>
              <a:spcPct val="35000"/>
            </a:spcAft>
          </a:pPr>
          <a:r>
            <a:rPr lang="zh-CN" sz="1100" kern="1200"/>
            <a:t>第一，通常来说，各家银行会根据</a:t>
          </a:r>
          <a:r>
            <a:rPr lang="en-US" sz="1100" kern="1200"/>
            <a:t>Swift Code</a:t>
          </a:r>
          <a:r>
            <a:rPr lang="zh-CN" sz="1100" kern="1200"/>
            <a:t>的不同将业务自动清分到正确的分支机构。如果印度开证行已经正确使用了贵司提供的往来银行</a:t>
          </a:r>
          <a:r>
            <a:rPr lang="en-US" sz="1100" kern="1200"/>
            <a:t>Swift Code</a:t>
          </a:r>
          <a:r>
            <a:rPr lang="zh-CN" sz="1100" kern="1200"/>
            <a:t>，那么银行不应该出现清分错误的失误。当然，凡事有意外，贵司可能遇到了小概率事件。</a:t>
          </a:r>
          <a:endParaRPr lang="en-US" sz="1100" kern="1200"/>
        </a:p>
      </dsp:txBody>
      <dsp:txXfrm>
        <a:off x="0" y="1241894"/>
        <a:ext cx="2464593" cy="1960885"/>
      </dsp:txXfrm>
    </dsp:sp>
    <dsp:sp modelId="{F036C8D1-2D3A-A34E-A972-E7B441ADEDA5}">
      <dsp:nvSpPr>
        <dsp:cNvPr id="0" name=""/>
        <dsp:cNvSpPr/>
      </dsp:nvSpPr>
      <dsp:spPr>
        <a:xfrm>
          <a:off x="742075" y="326814"/>
          <a:ext cx="980442" cy="98044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39" tIns="12700" rIns="76439" bIns="12700" numCol="1" spcCol="1270" anchor="ctr" anchorCtr="0">
          <a:noAutofit/>
        </a:bodyPr>
        <a:lstStyle/>
        <a:p>
          <a:pPr lvl="0" algn="ctr" defTabSz="2089150">
            <a:lnSpc>
              <a:spcPct val="90000"/>
            </a:lnSpc>
            <a:spcBef>
              <a:spcPct val="0"/>
            </a:spcBef>
            <a:spcAft>
              <a:spcPct val="35000"/>
            </a:spcAft>
          </a:pPr>
          <a:r>
            <a:rPr lang="en-US" sz="4700" kern="1200"/>
            <a:t>1</a:t>
          </a:r>
        </a:p>
      </dsp:txBody>
      <dsp:txXfrm>
        <a:off x="885657" y="470396"/>
        <a:ext cx="693278" cy="693278"/>
      </dsp:txXfrm>
    </dsp:sp>
    <dsp:sp modelId="{244E0CEB-E51F-C341-9FEB-C6D391D12481}">
      <dsp:nvSpPr>
        <dsp:cNvPr id="0" name=""/>
        <dsp:cNvSpPr/>
      </dsp:nvSpPr>
      <dsp:spPr>
        <a:xfrm>
          <a:off x="0" y="3268071"/>
          <a:ext cx="2464593" cy="72"/>
        </a:xfrm>
        <a:prstGeom prst="rect">
          <a:avLst/>
        </a:prstGeom>
        <a:solidFill>
          <a:schemeClr val="accent5">
            <a:hueOff val="-1470669"/>
            <a:satOff val="-2046"/>
            <a:lumOff val="-784"/>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A17C99-076E-DA4A-92EC-DEF96B0EBD58}">
      <dsp:nvSpPr>
        <dsp:cNvPr id="0" name=""/>
        <dsp:cNvSpPr/>
      </dsp:nvSpPr>
      <dsp:spPr>
        <a:xfrm>
          <a:off x="2711053" y="0"/>
          <a:ext cx="2464593" cy="3268143"/>
        </a:xfrm>
        <a:prstGeom prst="rect">
          <a:avLst/>
        </a:prstGeom>
        <a:solidFill>
          <a:schemeClr val="accent5">
            <a:tint val="40000"/>
            <a:alpha val="90000"/>
            <a:hueOff val="-3695876"/>
            <a:satOff val="-6408"/>
            <a:lumOff val="-644"/>
            <a:alphaOff val="0"/>
          </a:schemeClr>
        </a:solidFill>
        <a:ln w="12700" cap="flat" cmpd="sng" algn="ctr">
          <a:solidFill>
            <a:schemeClr val="accent5">
              <a:tint val="40000"/>
              <a:alpha val="90000"/>
              <a:hueOff val="-3695876"/>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lvl="0" algn="l" defTabSz="488950">
            <a:lnSpc>
              <a:spcPct val="90000"/>
            </a:lnSpc>
            <a:spcBef>
              <a:spcPct val="0"/>
            </a:spcBef>
            <a:spcAft>
              <a:spcPct val="35000"/>
            </a:spcAft>
          </a:pPr>
          <a:r>
            <a:rPr lang="zh-CN" sz="1100" kern="1200"/>
            <a:t>第二，银行回复开证行联系不到贵司，实际是希望开证行提供贵司的联系方式，以便通知信用证。该行的做法并非是拒绝该笔信用证，其不是信用证当事人不会也无权进行拒绝，除非信用证涉及制裁等特殊事项。</a:t>
          </a:r>
          <a:endParaRPr lang="en-US" sz="1100" kern="1200"/>
        </a:p>
      </dsp:txBody>
      <dsp:txXfrm>
        <a:off x="2711053" y="1241894"/>
        <a:ext cx="2464593" cy="1960885"/>
      </dsp:txXfrm>
    </dsp:sp>
    <dsp:sp modelId="{DF3525DC-6FD5-0A42-B2B0-538B407400BA}">
      <dsp:nvSpPr>
        <dsp:cNvPr id="0" name=""/>
        <dsp:cNvSpPr/>
      </dsp:nvSpPr>
      <dsp:spPr>
        <a:xfrm>
          <a:off x="3453128" y="326814"/>
          <a:ext cx="980442" cy="980442"/>
        </a:xfrm>
        <a:prstGeom prst="ellipse">
          <a:avLst/>
        </a:prstGeom>
        <a:solidFill>
          <a:schemeClr val="accent5">
            <a:hueOff val="-2941338"/>
            <a:satOff val="-4091"/>
            <a:lumOff val="-1569"/>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39" tIns="12700" rIns="76439" bIns="12700" numCol="1" spcCol="1270" anchor="ctr" anchorCtr="0">
          <a:noAutofit/>
        </a:bodyPr>
        <a:lstStyle/>
        <a:p>
          <a:pPr lvl="0" algn="ctr" defTabSz="2089150">
            <a:lnSpc>
              <a:spcPct val="90000"/>
            </a:lnSpc>
            <a:spcBef>
              <a:spcPct val="0"/>
            </a:spcBef>
            <a:spcAft>
              <a:spcPct val="35000"/>
            </a:spcAft>
          </a:pPr>
          <a:r>
            <a:rPr lang="en-US" sz="4700" kern="1200"/>
            <a:t>2</a:t>
          </a:r>
        </a:p>
      </dsp:txBody>
      <dsp:txXfrm>
        <a:off x="3596710" y="470396"/>
        <a:ext cx="693278" cy="693278"/>
      </dsp:txXfrm>
    </dsp:sp>
    <dsp:sp modelId="{1C447EEA-4BA2-DB4F-8DCC-32E06026B289}">
      <dsp:nvSpPr>
        <dsp:cNvPr id="0" name=""/>
        <dsp:cNvSpPr/>
      </dsp:nvSpPr>
      <dsp:spPr>
        <a:xfrm>
          <a:off x="2711053" y="3268071"/>
          <a:ext cx="2464593" cy="72"/>
        </a:xfrm>
        <a:prstGeom prst="rect">
          <a:avLst/>
        </a:prstGeom>
        <a:solidFill>
          <a:schemeClr val="accent5">
            <a:hueOff val="-4412007"/>
            <a:satOff val="-6137"/>
            <a:lumOff val="-2353"/>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C47D6-F4B5-DD42-863E-5A73A0CFC49E}">
      <dsp:nvSpPr>
        <dsp:cNvPr id="0" name=""/>
        <dsp:cNvSpPr/>
      </dsp:nvSpPr>
      <dsp:spPr>
        <a:xfrm>
          <a:off x="5422106" y="0"/>
          <a:ext cx="2464593" cy="3268143"/>
        </a:xfrm>
        <a:prstGeom prst="rect">
          <a:avLst/>
        </a:prstGeom>
        <a:solidFill>
          <a:schemeClr val="accent5">
            <a:tint val="40000"/>
            <a:alpha val="90000"/>
            <a:hueOff val="-7391752"/>
            <a:satOff val="-12816"/>
            <a:lumOff val="-1289"/>
            <a:alphaOff val="0"/>
          </a:schemeClr>
        </a:solidFill>
        <a:ln w="12700" cap="flat" cmpd="sng" algn="ctr">
          <a:solidFill>
            <a:schemeClr val="accent5">
              <a:tint val="40000"/>
              <a:alpha val="90000"/>
              <a:hueOff val="-7391752"/>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lvl="0" algn="l" defTabSz="488950">
            <a:lnSpc>
              <a:spcPct val="90000"/>
            </a:lnSpc>
            <a:spcBef>
              <a:spcPct val="0"/>
            </a:spcBef>
            <a:spcAft>
              <a:spcPct val="35000"/>
            </a:spcAft>
          </a:pPr>
          <a:r>
            <a:rPr lang="zh-CN" sz="1100" kern="1200"/>
            <a:t>第三，贵司不需要客户去开证行重现发一次信用证。</a:t>
          </a:r>
          <a:r>
            <a:rPr lang="zh-CN" sz="1100" b="1" kern="1200"/>
            <a:t>解决办法是，开证行可以回复该行报文，明确告知贵司联系方式。</a:t>
          </a:r>
          <a:r>
            <a:rPr lang="zh-CN" sz="1100" kern="1200"/>
            <a:t>或者，如该行已与贵司取得联系，则其可再发一报文给开证行其已向贵司通知信用证即可。</a:t>
          </a:r>
          <a:endParaRPr lang="en-US" sz="1100" kern="1200"/>
        </a:p>
      </dsp:txBody>
      <dsp:txXfrm>
        <a:off x="5422106" y="1241894"/>
        <a:ext cx="2464593" cy="1960885"/>
      </dsp:txXfrm>
    </dsp:sp>
    <dsp:sp modelId="{70A8F8BA-1BF6-ED4E-A615-C3109B7D5F06}">
      <dsp:nvSpPr>
        <dsp:cNvPr id="0" name=""/>
        <dsp:cNvSpPr/>
      </dsp:nvSpPr>
      <dsp:spPr>
        <a:xfrm>
          <a:off x="6164181" y="326814"/>
          <a:ext cx="980442" cy="980442"/>
        </a:xfrm>
        <a:prstGeom prst="ellipse">
          <a:avLst/>
        </a:prstGeom>
        <a:solidFill>
          <a:schemeClr val="accent5">
            <a:hueOff val="-5882676"/>
            <a:satOff val="-8182"/>
            <a:lumOff val="-3138"/>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39" tIns="12700" rIns="76439" bIns="12700" numCol="1" spcCol="1270" anchor="ctr" anchorCtr="0">
          <a:noAutofit/>
        </a:bodyPr>
        <a:lstStyle/>
        <a:p>
          <a:pPr lvl="0" algn="ctr" defTabSz="2089150">
            <a:lnSpc>
              <a:spcPct val="90000"/>
            </a:lnSpc>
            <a:spcBef>
              <a:spcPct val="0"/>
            </a:spcBef>
            <a:spcAft>
              <a:spcPct val="35000"/>
            </a:spcAft>
          </a:pPr>
          <a:r>
            <a:rPr lang="en-US" sz="4700" kern="1200"/>
            <a:t>3</a:t>
          </a:r>
        </a:p>
      </dsp:txBody>
      <dsp:txXfrm>
        <a:off x="6307763" y="470396"/>
        <a:ext cx="693278" cy="693278"/>
      </dsp:txXfrm>
    </dsp:sp>
    <dsp:sp modelId="{04C39709-401D-4243-828F-DB746AEB51E9}">
      <dsp:nvSpPr>
        <dsp:cNvPr id="0" name=""/>
        <dsp:cNvSpPr/>
      </dsp:nvSpPr>
      <dsp:spPr>
        <a:xfrm>
          <a:off x="5422106" y="3268071"/>
          <a:ext cx="2464593" cy="72"/>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4212A-5DF8-8942-9582-C053C658F79A}">
      <dsp:nvSpPr>
        <dsp:cNvPr id="0" name=""/>
        <dsp:cNvSpPr/>
      </dsp:nvSpPr>
      <dsp:spPr>
        <a:xfrm>
          <a:off x="0" y="0"/>
          <a:ext cx="2464593" cy="326814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lvl="0" algn="l" defTabSz="488950">
            <a:lnSpc>
              <a:spcPct val="90000"/>
            </a:lnSpc>
            <a:spcBef>
              <a:spcPct val="0"/>
            </a:spcBef>
            <a:spcAft>
              <a:spcPct val="35000"/>
            </a:spcAft>
          </a:pPr>
          <a:r>
            <a:rPr lang="zh-CN" sz="1100" kern="1200"/>
            <a:t>（</a:t>
          </a:r>
          <a:r>
            <a:rPr lang="en-US" sz="1100" kern="1200"/>
            <a:t>1</a:t>
          </a:r>
          <a:r>
            <a:rPr lang="zh-CN" sz="1100" kern="1200"/>
            <a:t>）信用证中有附条件生效条款。即规定信用证暂不生效，待特定条件满足后才生效。如：“本证在开证行另行通知后生效”“待货样经开证申请人确认后再通知生效，或取得进口国批准证书或经外汇管理局核准后生效。”</a:t>
          </a:r>
          <a:endParaRPr lang="en-US" sz="1100" kern="1200"/>
        </a:p>
      </dsp:txBody>
      <dsp:txXfrm>
        <a:off x="0" y="1241894"/>
        <a:ext cx="2464593" cy="1960885"/>
      </dsp:txXfrm>
    </dsp:sp>
    <dsp:sp modelId="{16AD9817-C9B6-7E4B-A910-3EDC1D0E8D8F}">
      <dsp:nvSpPr>
        <dsp:cNvPr id="0" name=""/>
        <dsp:cNvSpPr/>
      </dsp:nvSpPr>
      <dsp:spPr>
        <a:xfrm>
          <a:off x="742075" y="326814"/>
          <a:ext cx="980442" cy="98044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39" tIns="12700" rIns="76439" bIns="12700" numCol="1" spcCol="1270" anchor="ctr" anchorCtr="0">
          <a:noAutofit/>
        </a:bodyPr>
        <a:lstStyle/>
        <a:p>
          <a:pPr lvl="0" algn="ctr" defTabSz="2089150">
            <a:lnSpc>
              <a:spcPct val="90000"/>
            </a:lnSpc>
            <a:spcBef>
              <a:spcPct val="0"/>
            </a:spcBef>
            <a:spcAft>
              <a:spcPct val="35000"/>
            </a:spcAft>
          </a:pPr>
          <a:r>
            <a:rPr lang="en-US" sz="4700" kern="1200"/>
            <a:t>1</a:t>
          </a:r>
        </a:p>
      </dsp:txBody>
      <dsp:txXfrm>
        <a:off x="885657" y="470396"/>
        <a:ext cx="693278" cy="693278"/>
      </dsp:txXfrm>
    </dsp:sp>
    <dsp:sp modelId="{896CDA13-30FF-8547-81E2-9D64CFBF7489}">
      <dsp:nvSpPr>
        <dsp:cNvPr id="0" name=""/>
        <dsp:cNvSpPr/>
      </dsp:nvSpPr>
      <dsp:spPr>
        <a:xfrm>
          <a:off x="0" y="3268071"/>
          <a:ext cx="2464593" cy="72"/>
        </a:xfrm>
        <a:prstGeom prst="rect">
          <a:avLst/>
        </a:prstGeom>
        <a:solidFill>
          <a:schemeClr val="accent5">
            <a:hueOff val="-1470669"/>
            <a:satOff val="-2046"/>
            <a:lumOff val="-784"/>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64A80-4979-3742-ABCA-44A860E674F7}">
      <dsp:nvSpPr>
        <dsp:cNvPr id="0" name=""/>
        <dsp:cNvSpPr/>
      </dsp:nvSpPr>
      <dsp:spPr>
        <a:xfrm>
          <a:off x="2711053" y="0"/>
          <a:ext cx="2464593" cy="3268143"/>
        </a:xfrm>
        <a:prstGeom prst="rect">
          <a:avLst/>
        </a:prstGeom>
        <a:solidFill>
          <a:schemeClr val="accent5">
            <a:tint val="40000"/>
            <a:alpha val="90000"/>
            <a:hueOff val="-3695876"/>
            <a:satOff val="-6408"/>
            <a:lumOff val="-644"/>
            <a:alphaOff val="0"/>
          </a:schemeClr>
        </a:solidFill>
        <a:ln w="12700" cap="flat" cmpd="sng" algn="ctr">
          <a:solidFill>
            <a:schemeClr val="accent5">
              <a:tint val="40000"/>
              <a:alpha val="90000"/>
              <a:hueOff val="-3695876"/>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lvl="0" algn="l" defTabSz="488950">
            <a:lnSpc>
              <a:spcPct val="90000"/>
            </a:lnSpc>
            <a:spcBef>
              <a:spcPct val="0"/>
            </a:spcBef>
            <a:spcAft>
              <a:spcPct val="35000"/>
            </a:spcAft>
          </a:pPr>
          <a:r>
            <a:rPr lang="zh-CN" sz="1100" kern="1200"/>
            <a:t>（</a:t>
          </a:r>
          <a:r>
            <a:rPr lang="en-US" sz="1100" kern="1200"/>
            <a:t>2</a:t>
          </a:r>
          <a:r>
            <a:rPr lang="zh-CN" sz="1100" kern="1200"/>
            <a:t>）信用证中约定以修改通知生效的条款。有些信用证规定，船舶公司、船名、装运港、目的港、装船日期由进口商另行通知，且以修改书的形式作出。</a:t>
          </a:r>
          <a:endParaRPr lang="en-US" sz="1100" kern="1200"/>
        </a:p>
      </dsp:txBody>
      <dsp:txXfrm>
        <a:off x="2711053" y="1241894"/>
        <a:ext cx="2464593" cy="1960885"/>
      </dsp:txXfrm>
    </dsp:sp>
    <dsp:sp modelId="{B2BB74D2-1359-7645-B658-FA160B418853}">
      <dsp:nvSpPr>
        <dsp:cNvPr id="0" name=""/>
        <dsp:cNvSpPr/>
      </dsp:nvSpPr>
      <dsp:spPr>
        <a:xfrm>
          <a:off x="3453128" y="326814"/>
          <a:ext cx="980442" cy="980442"/>
        </a:xfrm>
        <a:prstGeom prst="ellipse">
          <a:avLst/>
        </a:prstGeom>
        <a:solidFill>
          <a:schemeClr val="accent5">
            <a:hueOff val="-2941338"/>
            <a:satOff val="-4091"/>
            <a:lumOff val="-1569"/>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39" tIns="12700" rIns="76439" bIns="12700" numCol="1" spcCol="1270" anchor="ctr" anchorCtr="0">
          <a:noAutofit/>
        </a:bodyPr>
        <a:lstStyle/>
        <a:p>
          <a:pPr lvl="0" algn="ctr" defTabSz="2089150">
            <a:lnSpc>
              <a:spcPct val="90000"/>
            </a:lnSpc>
            <a:spcBef>
              <a:spcPct val="0"/>
            </a:spcBef>
            <a:spcAft>
              <a:spcPct val="35000"/>
            </a:spcAft>
          </a:pPr>
          <a:r>
            <a:rPr lang="en-US" sz="4700" kern="1200"/>
            <a:t>2</a:t>
          </a:r>
        </a:p>
      </dsp:txBody>
      <dsp:txXfrm>
        <a:off x="3596710" y="470396"/>
        <a:ext cx="693278" cy="693278"/>
      </dsp:txXfrm>
    </dsp:sp>
    <dsp:sp modelId="{3EEE8C43-2AF2-8846-B42A-7426A6A2B62A}">
      <dsp:nvSpPr>
        <dsp:cNvPr id="0" name=""/>
        <dsp:cNvSpPr/>
      </dsp:nvSpPr>
      <dsp:spPr>
        <a:xfrm>
          <a:off x="2711053" y="3268071"/>
          <a:ext cx="2464593" cy="72"/>
        </a:xfrm>
        <a:prstGeom prst="rect">
          <a:avLst/>
        </a:prstGeom>
        <a:solidFill>
          <a:schemeClr val="accent5">
            <a:hueOff val="-4412007"/>
            <a:satOff val="-6137"/>
            <a:lumOff val="-2353"/>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CD5AD-4FC4-6742-9433-4295F2859A1C}">
      <dsp:nvSpPr>
        <dsp:cNvPr id="0" name=""/>
        <dsp:cNvSpPr/>
      </dsp:nvSpPr>
      <dsp:spPr>
        <a:xfrm>
          <a:off x="5422106" y="0"/>
          <a:ext cx="2464593" cy="3268143"/>
        </a:xfrm>
        <a:prstGeom prst="rect">
          <a:avLst/>
        </a:prstGeom>
        <a:solidFill>
          <a:schemeClr val="accent5">
            <a:tint val="40000"/>
            <a:alpha val="90000"/>
            <a:hueOff val="-7391752"/>
            <a:satOff val="-12816"/>
            <a:lumOff val="-1289"/>
            <a:alphaOff val="0"/>
          </a:schemeClr>
        </a:solidFill>
        <a:ln w="12700" cap="flat" cmpd="sng" algn="ctr">
          <a:solidFill>
            <a:schemeClr val="accent5">
              <a:tint val="40000"/>
              <a:alpha val="90000"/>
              <a:hueOff val="-7391752"/>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lvl="0" algn="l" defTabSz="488950">
            <a:lnSpc>
              <a:spcPct val="90000"/>
            </a:lnSpc>
            <a:spcBef>
              <a:spcPct val="0"/>
            </a:spcBef>
            <a:spcAft>
              <a:spcPct val="35000"/>
            </a:spcAft>
          </a:pPr>
          <a:r>
            <a:rPr lang="zh-CN" sz="1100" kern="1200"/>
            <a:t>（</a:t>
          </a:r>
          <a:r>
            <a:rPr lang="en-US" sz="1100" kern="1200"/>
            <a:t>3</a:t>
          </a:r>
          <a:r>
            <a:rPr lang="zh-CN" sz="1100" kern="1200"/>
            <a:t>）信用证条款相互矛盾，受益人无论如何也做不到单单一致，影响</a:t>
          </a:r>
          <a:r>
            <a:rPr lang="en-US" sz="1100" kern="1200"/>
            <a:t>LC</a:t>
          </a:r>
          <a:r>
            <a:rPr lang="zh-CN" sz="1100" kern="1200"/>
            <a:t>的生效。如：规定</a:t>
          </a:r>
          <a:r>
            <a:rPr lang="en-US" sz="1100" kern="1200"/>
            <a:t>FOB</a:t>
          </a:r>
          <a:r>
            <a:rPr lang="zh-CN" sz="1100" kern="1200"/>
            <a:t>价格条款成交的同时又要求运费预付；禁止分批装运却又规定每批交货期限等。</a:t>
          </a:r>
          <a:endParaRPr lang="en-US" sz="1100" kern="1200"/>
        </a:p>
      </dsp:txBody>
      <dsp:txXfrm>
        <a:off x="5422106" y="1241894"/>
        <a:ext cx="2464593" cy="1960885"/>
      </dsp:txXfrm>
    </dsp:sp>
    <dsp:sp modelId="{419FB107-2432-944C-8613-FC26E1440BA6}">
      <dsp:nvSpPr>
        <dsp:cNvPr id="0" name=""/>
        <dsp:cNvSpPr/>
      </dsp:nvSpPr>
      <dsp:spPr>
        <a:xfrm>
          <a:off x="6164181" y="326814"/>
          <a:ext cx="980442" cy="980442"/>
        </a:xfrm>
        <a:prstGeom prst="ellipse">
          <a:avLst/>
        </a:prstGeom>
        <a:solidFill>
          <a:schemeClr val="accent5">
            <a:hueOff val="-5882676"/>
            <a:satOff val="-8182"/>
            <a:lumOff val="-3138"/>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39" tIns="12700" rIns="76439" bIns="12700" numCol="1" spcCol="1270" anchor="ctr" anchorCtr="0">
          <a:noAutofit/>
        </a:bodyPr>
        <a:lstStyle/>
        <a:p>
          <a:pPr lvl="0" algn="ctr" defTabSz="2089150">
            <a:lnSpc>
              <a:spcPct val="90000"/>
            </a:lnSpc>
            <a:spcBef>
              <a:spcPct val="0"/>
            </a:spcBef>
            <a:spcAft>
              <a:spcPct val="35000"/>
            </a:spcAft>
          </a:pPr>
          <a:r>
            <a:rPr lang="en-US" sz="4700" kern="1200"/>
            <a:t>3</a:t>
          </a:r>
        </a:p>
      </dsp:txBody>
      <dsp:txXfrm>
        <a:off x="6307763" y="470396"/>
        <a:ext cx="693278" cy="693278"/>
      </dsp:txXfrm>
    </dsp:sp>
    <dsp:sp modelId="{736B14D3-353D-7F4F-9100-C2E614DA909E}">
      <dsp:nvSpPr>
        <dsp:cNvPr id="0" name=""/>
        <dsp:cNvSpPr/>
      </dsp:nvSpPr>
      <dsp:spPr>
        <a:xfrm>
          <a:off x="5422106" y="3268071"/>
          <a:ext cx="2464593" cy="72"/>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DAD8-B24F-4D40-9CDB-29F2AC9742EC}">
      <dsp:nvSpPr>
        <dsp:cNvPr id="0" name=""/>
        <dsp:cNvSpPr/>
      </dsp:nvSpPr>
      <dsp:spPr>
        <a:xfrm>
          <a:off x="962" y="0"/>
          <a:ext cx="3754654" cy="326350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727" tIns="330200" rIns="292727" bIns="330200" numCol="1" spcCol="1270" anchor="t" anchorCtr="0">
          <a:noAutofit/>
        </a:bodyPr>
        <a:lstStyle/>
        <a:p>
          <a:pPr lvl="0" algn="l" defTabSz="533400">
            <a:lnSpc>
              <a:spcPct val="90000"/>
            </a:lnSpc>
            <a:spcBef>
              <a:spcPct val="0"/>
            </a:spcBef>
            <a:spcAft>
              <a:spcPct val="35000"/>
            </a:spcAft>
          </a:pPr>
          <a:r>
            <a:rPr lang="zh-CN" sz="1200" kern="1200"/>
            <a:t>（</a:t>
          </a:r>
          <a:r>
            <a:rPr lang="en-US" sz="1200" kern="1200"/>
            <a:t>1</a:t>
          </a:r>
          <a:r>
            <a:rPr lang="zh-CN" sz="1200" kern="1200"/>
            <a:t>）一种是信用证所要求的单据受益人难以办到；另一种则是根本办不到。第一种情况，比如：“提交三份经由香港</a:t>
          </a:r>
          <a:r>
            <a:rPr lang="en-US" sz="1200" kern="1200"/>
            <a:t>ABC</a:t>
          </a:r>
          <a:r>
            <a:rPr lang="zh-CN" sz="1200" kern="1200"/>
            <a:t>公司会签的商业发票”。正常情况下，出口商签发的商业发票应只需出口商签字，若寄交申请人或指定人会签，很可能因寄单延误或会签人拒签或非授权人无效签字等，影响结汇。</a:t>
          </a:r>
          <a:endParaRPr lang="en-US" sz="1200" kern="1200"/>
        </a:p>
      </dsp:txBody>
      <dsp:txXfrm>
        <a:off x="962" y="1240131"/>
        <a:ext cx="3754654" cy="1958102"/>
      </dsp:txXfrm>
    </dsp:sp>
    <dsp:sp modelId="{175CB16D-25F0-5B4F-8152-BDA437890FC5}">
      <dsp:nvSpPr>
        <dsp:cNvPr id="0" name=""/>
        <dsp:cNvSpPr/>
      </dsp:nvSpPr>
      <dsp:spPr>
        <a:xfrm>
          <a:off x="1388764" y="326350"/>
          <a:ext cx="979051" cy="9790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31" tIns="12700" rIns="76331" bIns="12700" numCol="1" spcCol="1270" anchor="ctr" anchorCtr="0">
          <a:noAutofit/>
        </a:bodyPr>
        <a:lstStyle/>
        <a:p>
          <a:pPr lvl="0" algn="ctr" defTabSz="2089150">
            <a:lnSpc>
              <a:spcPct val="90000"/>
            </a:lnSpc>
            <a:spcBef>
              <a:spcPct val="0"/>
            </a:spcBef>
            <a:spcAft>
              <a:spcPct val="35000"/>
            </a:spcAft>
          </a:pPr>
          <a:r>
            <a:rPr lang="en-US" sz="4700" kern="1200"/>
            <a:t>1</a:t>
          </a:r>
        </a:p>
      </dsp:txBody>
      <dsp:txXfrm>
        <a:off x="1532143" y="469729"/>
        <a:ext cx="692293" cy="692293"/>
      </dsp:txXfrm>
    </dsp:sp>
    <dsp:sp modelId="{282F154A-8157-1746-9674-79DBA13B2AB6}">
      <dsp:nvSpPr>
        <dsp:cNvPr id="0" name=""/>
        <dsp:cNvSpPr/>
      </dsp:nvSpPr>
      <dsp:spPr>
        <a:xfrm>
          <a:off x="962" y="3263432"/>
          <a:ext cx="3754654"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7FABD-3F61-1643-8C1F-3349934C95F9}">
      <dsp:nvSpPr>
        <dsp:cNvPr id="0" name=""/>
        <dsp:cNvSpPr/>
      </dsp:nvSpPr>
      <dsp:spPr>
        <a:xfrm>
          <a:off x="4131082" y="0"/>
          <a:ext cx="3754654" cy="326350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727" tIns="330200" rIns="292727" bIns="330200" numCol="1" spcCol="1270" anchor="t" anchorCtr="0">
          <a:noAutofit/>
        </a:bodyPr>
        <a:lstStyle/>
        <a:p>
          <a:pPr lvl="0" algn="l" defTabSz="533400">
            <a:lnSpc>
              <a:spcPct val="90000"/>
            </a:lnSpc>
            <a:spcBef>
              <a:spcPct val="0"/>
            </a:spcBef>
            <a:spcAft>
              <a:spcPct val="35000"/>
            </a:spcAft>
          </a:pPr>
          <a:r>
            <a:rPr lang="zh-CN" sz="1200" kern="1200"/>
            <a:t>（</a:t>
          </a:r>
          <a:r>
            <a:rPr lang="en-US" sz="1200" kern="1200"/>
            <a:t>2</a:t>
          </a:r>
          <a:r>
            <a:rPr lang="zh-CN" sz="1200" kern="1200"/>
            <a:t>）对于受益人根本办不到的单据的情况，如要求我方受益人提交</a:t>
          </a:r>
          <a:r>
            <a:rPr lang="en-US" sz="1200" kern="1200"/>
            <a:t>CMP</a:t>
          </a:r>
          <a:r>
            <a:rPr lang="zh-CN" sz="1200" kern="1200"/>
            <a:t>（</a:t>
          </a:r>
          <a:r>
            <a:rPr lang="en-US" sz="1200" kern="1200"/>
            <a:t>《</a:t>
          </a:r>
          <a:r>
            <a:rPr lang="zh-CN" sz="1200" kern="1200"/>
            <a:t>国际公路货物运输合同公约</a:t>
          </a:r>
          <a:r>
            <a:rPr lang="en-US" sz="1200" kern="1200"/>
            <a:t>》</a:t>
          </a:r>
          <a:r>
            <a:rPr lang="zh-CN" sz="1200" kern="1200"/>
            <a:t>）运输单据，我国没有加入该公约，所以我国的承运人无法开出此单据。</a:t>
          </a:r>
          <a:endParaRPr lang="en-US" sz="1200" kern="1200"/>
        </a:p>
      </dsp:txBody>
      <dsp:txXfrm>
        <a:off x="4131082" y="1240131"/>
        <a:ext cx="3754654" cy="1958102"/>
      </dsp:txXfrm>
    </dsp:sp>
    <dsp:sp modelId="{4277D157-F844-594C-9438-C4AD2D047001}">
      <dsp:nvSpPr>
        <dsp:cNvPr id="0" name=""/>
        <dsp:cNvSpPr/>
      </dsp:nvSpPr>
      <dsp:spPr>
        <a:xfrm>
          <a:off x="5518884" y="326350"/>
          <a:ext cx="979051" cy="97905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31" tIns="12700" rIns="76331" bIns="12700" numCol="1" spcCol="1270" anchor="ctr" anchorCtr="0">
          <a:noAutofit/>
        </a:bodyPr>
        <a:lstStyle/>
        <a:p>
          <a:pPr lvl="0" algn="ctr" defTabSz="2089150">
            <a:lnSpc>
              <a:spcPct val="90000"/>
            </a:lnSpc>
            <a:spcBef>
              <a:spcPct val="0"/>
            </a:spcBef>
            <a:spcAft>
              <a:spcPct val="35000"/>
            </a:spcAft>
          </a:pPr>
          <a:r>
            <a:rPr lang="en-US" sz="4700" kern="1200"/>
            <a:t>2</a:t>
          </a:r>
        </a:p>
      </dsp:txBody>
      <dsp:txXfrm>
        <a:off x="5662263" y="469729"/>
        <a:ext cx="692293" cy="692293"/>
      </dsp:txXfrm>
    </dsp:sp>
    <dsp:sp modelId="{826F48E5-DDD1-F84B-A2D7-F10EE22937D1}">
      <dsp:nvSpPr>
        <dsp:cNvPr id="0" name=""/>
        <dsp:cNvSpPr/>
      </dsp:nvSpPr>
      <dsp:spPr>
        <a:xfrm>
          <a:off x="4131082" y="3263432"/>
          <a:ext cx="375465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713B8-D896-490A-A46A-FA54310F966E}" type="datetimeFigureOut">
              <a:rPr lang="zh-CN" altLang="en-US" smtClean="0"/>
              <a:t>2020/8/18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75984-ABCA-43A7-88A6-953BD5BD156F}" type="slidenum">
              <a:rPr lang="zh-CN" altLang="en-US" smtClean="0"/>
              <a:t>‹#›</a:t>
            </a:fld>
            <a:endParaRPr lang="zh-CN" altLang="en-US"/>
          </a:p>
        </p:txBody>
      </p:sp>
    </p:spTree>
    <p:extLst>
      <p:ext uri="{BB962C8B-B14F-4D97-AF65-F5344CB8AC3E}">
        <p14:creationId xmlns:p14="http://schemas.microsoft.com/office/powerpoint/2010/main" val="182251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a:t>
            </a:fld>
            <a:endParaRPr lang="zh-CN" altLang="en-US"/>
          </a:p>
        </p:txBody>
      </p:sp>
    </p:spTree>
    <p:extLst>
      <p:ext uri="{BB962C8B-B14F-4D97-AF65-F5344CB8AC3E}">
        <p14:creationId xmlns:p14="http://schemas.microsoft.com/office/powerpoint/2010/main" val="116848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12</a:t>
            </a:fld>
            <a:endParaRPr lang="zh-CN" altLang="en-US"/>
          </a:p>
        </p:txBody>
      </p:sp>
    </p:spTree>
    <p:extLst>
      <p:ext uri="{BB962C8B-B14F-4D97-AF65-F5344CB8AC3E}">
        <p14:creationId xmlns:p14="http://schemas.microsoft.com/office/powerpoint/2010/main" val="88559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13</a:t>
            </a:fld>
            <a:endParaRPr lang="zh-CN" altLang="en-US"/>
          </a:p>
        </p:txBody>
      </p:sp>
    </p:spTree>
    <p:extLst>
      <p:ext uri="{BB962C8B-B14F-4D97-AF65-F5344CB8AC3E}">
        <p14:creationId xmlns:p14="http://schemas.microsoft.com/office/powerpoint/2010/main" val="156518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14</a:t>
            </a:fld>
            <a:endParaRPr lang="zh-CN" altLang="en-US"/>
          </a:p>
        </p:txBody>
      </p:sp>
    </p:spTree>
    <p:extLst>
      <p:ext uri="{BB962C8B-B14F-4D97-AF65-F5344CB8AC3E}">
        <p14:creationId xmlns:p14="http://schemas.microsoft.com/office/powerpoint/2010/main" val="122685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15</a:t>
            </a:fld>
            <a:endParaRPr lang="zh-CN" altLang="en-US"/>
          </a:p>
        </p:txBody>
      </p:sp>
    </p:spTree>
    <p:extLst>
      <p:ext uri="{BB962C8B-B14F-4D97-AF65-F5344CB8AC3E}">
        <p14:creationId xmlns:p14="http://schemas.microsoft.com/office/powerpoint/2010/main" val="211557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16</a:t>
            </a:fld>
            <a:endParaRPr lang="zh-CN" altLang="en-US"/>
          </a:p>
        </p:txBody>
      </p:sp>
    </p:spTree>
    <p:extLst>
      <p:ext uri="{BB962C8B-B14F-4D97-AF65-F5344CB8AC3E}">
        <p14:creationId xmlns:p14="http://schemas.microsoft.com/office/powerpoint/2010/main" val="187319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17</a:t>
            </a:fld>
            <a:endParaRPr lang="zh-CN" altLang="en-US"/>
          </a:p>
        </p:txBody>
      </p:sp>
    </p:spTree>
    <p:extLst>
      <p:ext uri="{BB962C8B-B14F-4D97-AF65-F5344CB8AC3E}">
        <p14:creationId xmlns:p14="http://schemas.microsoft.com/office/powerpoint/2010/main" val="97317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19</a:t>
            </a:fld>
            <a:endParaRPr lang="zh-CN" altLang="en-US"/>
          </a:p>
        </p:txBody>
      </p:sp>
    </p:spTree>
    <p:extLst>
      <p:ext uri="{BB962C8B-B14F-4D97-AF65-F5344CB8AC3E}">
        <p14:creationId xmlns:p14="http://schemas.microsoft.com/office/powerpoint/2010/main" val="2130731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25</a:t>
            </a:fld>
            <a:endParaRPr lang="zh-CN" altLang="en-US"/>
          </a:p>
        </p:txBody>
      </p:sp>
    </p:spTree>
    <p:extLst>
      <p:ext uri="{BB962C8B-B14F-4D97-AF65-F5344CB8AC3E}">
        <p14:creationId xmlns:p14="http://schemas.microsoft.com/office/powerpoint/2010/main" val="192555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26</a:t>
            </a:fld>
            <a:endParaRPr lang="zh-CN" altLang="en-US"/>
          </a:p>
        </p:txBody>
      </p:sp>
    </p:spTree>
    <p:extLst>
      <p:ext uri="{BB962C8B-B14F-4D97-AF65-F5344CB8AC3E}">
        <p14:creationId xmlns:p14="http://schemas.microsoft.com/office/powerpoint/2010/main" val="1092059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27</a:t>
            </a:fld>
            <a:endParaRPr lang="zh-CN" altLang="en-US"/>
          </a:p>
        </p:txBody>
      </p:sp>
    </p:spTree>
    <p:extLst>
      <p:ext uri="{BB962C8B-B14F-4D97-AF65-F5344CB8AC3E}">
        <p14:creationId xmlns:p14="http://schemas.microsoft.com/office/powerpoint/2010/main" val="423244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3</a:t>
            </a:fld>
            <a:endParaRPr lang="zh-CN" altLang="en-US"/>
          </a:p>
        </p:txBody>
      </p:sp>
    </p:spTree>
    <p:extLst>
      <p:ext uri="{BB962C8B-B14F-4D97-AF65-F5344CB8AC3E}">
        <p14:creationId xmlns:p14="http://schemas.microsoft.com/office/powerpoint/2010/main" val="412698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28</a:t>
            </a:fld>
            <a:endParaRPr lang="zh-CN" altLang="en-US"/>
          </a:p>
        </p:txBody>
      </p:sp>
    </p:spTree>
    <p:extLst>
      <p:ext uri="{BB962C8B-B14F-4D97-AF65-F5344CB8AC3E}">
        <p14:creationId xmlns:p14="http://schemas.microsoft.com/office/powerpoint/2010/main" val="332589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29</a:t>
            </a:fld>
            <a:endParaRPr lang="zh-CN" altLang="en-US"/>
          </a:p>
        </p:txBody>
      </p:sp>
    </p:spTree>
    <p:extLst>
      <p:ext uri="{BB962C8B-B14F-4D97-AF65-F5344CB8AC3E}">
        <p14:creationId xmlns:p14="http://schemas.microsoft.com/office/powerpoint/2010/main" val="2664656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4</a:t>
            </a:fld>
            <a:endParaRPr lang="zh-CN" altLang="en-US"/>
          </a:p>
        </p:txBody>
      </p:sp>
    </p:spTree>
    <p:extLst>
      <p:ext uri="{BB962C8B-B14F-4D97-AF65-F5344CB8AC3E}">
        <p14:creationId xmlns:p14="http://schemas.microsoft.com/office/powerpoint/2010/main" val="218617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5</a:t>
            </a:fld>
            <a:endParaRPr lang="zh-CN" altLang="en-US"/>
          </a:p>
        </p:txBody>
      </p:sp>
    </p:spTree>
    <p:extLst>
      <p:ext uri="{BB962C8B-B14F-4D97-AF65-F5344CB8AC3E}">
        <p14:creationId xmlns:p14="http://schemas.microsoft.com/office/powerpoint/2010/main" val="304493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6</a:t>
            </a:fld>
            <a:endParaRPr lang="zh-CN" altLang="en-US"/>
          </a:p>
        </p:txBody>
      </p:sp>
    </p:spTree>
    <p:extLst>
      <p:ext uri="{BB962C8B-B14F-4D97-AF65-F5344CB8AC3E}">
        <p14:creationId xmlns:p14="http://schemas.microsoft.com/office/powerpoint/2010/main" val="211896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7</a:t>
            </a:fld>
            <a:endParaRPr lang="zh-CN" altLang="en-US"/>
          </a:p>
        </p:txBody>
      </p:sp>
    </p:spTree>
    <p:extLst>
      <p:ext uri="{BB962C8B-B14F-4D97-AF65-F5344CB8AC3E}">
        <p14:creationId xmlns:p14="http://schemas.microsoft.com/office/powerpoint/2010/main" val="3728023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8</a:t>
            </a:fld>
            <a:endParaRPr lang="zh-CN" altLang="en-US"/>
          </a:p>
        </p:txBody>
      </p:sp>
    </p:spTree>
    <p:extLst>
      <p:ext uri="{BB962C8B-B14F-4D97-AF65-F5344CB8AC3E}">
        <p14:creationId xmlns:p14="http://schemas.microsoft.com/office/powerpoint/2010/main" val="113673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9</a:t>
            </a:fld>
            <a:endParaRPr lang="zh-CN" altLang="en-US"/>
          </a:p>
        </p:txBody>
      </p:sp>
    </p:spTree>
    <p:extLst>
      <p:ext uri="{BB962C8B-B14F-4D97-AF65-F5344CB8AC3E}">
        <p14:creationId xmlns:p14="http://schemas.microsoft.com/office/powerpoint/2010/main" val="153845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275984-ABCA-43A7-88A6-953BD5BD156F}" type="slidenum">
              <a:rPr lang="zh-CN" altLang="en-US" smtClean="0"/>
              <a:t>10</a:t>
            </a:fld>
            <a:endParaRPr lang="zh-CN" altLang="en-US"/>
          </a:p>
        </p:txBody>
      </p:sp>
    </p:spTree>
    <p:extLst>
      <p:ext uri="{BB962C8B-B14F-4D97-AF65-F5344CB8AC3E}">
        <p14:creationId xmlns:p14="http://schemas.microsoft.com/office/powerpoint/2010/main" val="7041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299789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2204298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133821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51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70367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278446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85870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129197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359379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372132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24281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C3FCDB0-F503-47F8-9F54-E1C9EFB6B37B}" type="datetimeFigureOut">
              <a:rPr lang="zh-CN" altLang="en-US" smtClean="0"/>
              <a:t>2020/8/18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F9B3A8-E0B9-43B3-BEF5-43336FBA3202}" type="slidenum">
              <a:rPr lang="zh-CN" altLang="en-US" smtClean="0"/>
              <a:t>‹#›</a:t>
            </a:fld>
            <a:endParaRPr lang="zh-CN" altLang="en-US"/>
          </a:p>
        </p:txBody>
      </p:sp>
    </p:spTree>
    <p:extLst>
      <p:ext uri="{BB962C8B-B14F-4D97-AF65-F5344CB8AC3E}">
        <p14:creationId xmlns:p14="http://schemas.microsoft.com/office/powerpoint/2010/main" val="14254342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defRPr>
            </a:lvl1pPr>
          </a:lstStyle>
          <a:p>
            <a:fld id="{6C3FCDB0-F503-47F8-9F54-E1C9EFB6B37B}" type="datetimeFigureOut">
              <a:rPr lang="zh-CN" altLang="en-US" smtClean="0"/>
              <a:pPr/>
              <a:t>2020/8/18</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defRPr>
            </a:lvl1pPr>
          </a:lstStyle>
          <a:p>
            <a:fld id="{73F9B3A8-E0B9-43B3-BEF5-43336FBA3202}" type="slidenum">
              <a:rPr lang="zh-CN" altLang="en-US" smtClean="0"/>
              <a:pPr/>
              <a:t>‹#›</a:t>
            </a:fld>
            <a:endParaRPr lang="zh-CN" altLang="en-US" dirty="0"/>
          </a:p>
        </p:txBody>
      </p:sp>
    </p:spTree>
    <p:extLst>
      <p:ext uri="{BB962C8B-B14F-4D97-AF65-F5344CB8AC3E}">
        <p14:creationId xmlns:p14="http://schemas.microsoft.com/office/powerpoint/2010/main" val="1897734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_610EAE8E.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1.xml"/><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tags" Target="../tags/tag2.xml"/><Relationship Id="rId2" Type="http://schemas.openxmlformats.org/officeDocument/2006/relationships/tags" Target="../tags/tag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40280" y="487681"/>
            <a:ext cx="5867400" cy="1950720"/>
            <a:chOff x="4305782" y="2128782"/>
            <a:chExt cx="5552125" cy="2200150"/>
          </a:xfrm>
        </p:grpSpPr>
        <p:grpSp>
          <p:nvGrpSpPr>
            <p:cNvPr id="4" name="组合 3"/>
            <p:cNvGrpSpPr/>
            <p:nvPr/>
          </p:nvGrpSpPr>
          <p:grpSpPr>
            <a:xfrm>
              <a:off x="4305782" y="2128782"/>
              <a:ext cx="5409303" cy="2200150"/>
              <a:chOff x="4305782" y="2128782"/>
              <a:chExt cx="5409303" cy="2200150"/>
            </a:xfrm>
          </p:grpSpPr>
          <p:sp>
            <p:nvSpPr>
              <p:cNvPr id="6" name="矩形 5"/>
              <p:cNvSpPr/>
              <p:nvPr/>
            </p:nvSpPr>
            <p:spPr>
              <a:xfrm>
                <a:off x="4448604" y="2232954"/>
                <a:ext cx="5266481" cy="1979271"/>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7" name="矩形 6"/>
              <p:cNvSpPr/>
              <p:nvPr/>
            </p:nvSpPr>
            <p:spPr>
              <a:xfrm>
                <a:off x="4305782" y="2128782"/>
                <a:ext cx="5177809" cy="2200150"/>
              </a:xfrm>
              <a:prstGeom prst="rect">
                <a:avLst/>
              </a:prstGeom>
              <a:noFill/>
              <a:ln>
                <a:solidFill>
                  <a:srgbClr val="F1E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5" name="文本框 4"/>
            <p:cNvSpPr txBox="1"/>
            <p:nvPr/>
          </p:nvSpPr>
          <p:spPr>
            <a:xfrm>
              <a:off x="4683564" y="2637813"/>
              <a:ext cx="5174343" cy="1107996"/>
            </a:xfrm>
            <a:prstGeom prst="rect">
              <a:avLst/>
            </a:prstGeom>
            <a:noFill/>
          </p:spPr>
          <p:txBody>
            <a:bodyPr wrap="square" rtlCol="0">
              <a:spAutoFit/>
            </a:bodyPr>
            <a:lstStyle/>
            <a:p>
              <a:r>
                <a:rPr lang="zh-CN" altLang="en-US" sz="4800" dirty="0" smtClean="0">
                  <a:solidFill>
                    <a:srgbClr val="2F5597"/>
                  </a:solidFill>
                  <a:latin typeface="印品黑体" panose="00000500000000000000" pitchFamily="2" charset="-122"/>
                  <a:ea typeface="印品黑体" panose="00000500000000000000" pitchFamily="2" charset="-122"/>
                </a:rPr>
                <a:t>     信  用  证</a:t>
              </a:r>
              <a:endParaRPr lang="zh-CN" altLang="en-US" sz="5400" dirty="0">
                <a:solidFill>
                  <a:srgbClr val="2F5597"/>
                </a:solidFill>
                <a:latin typeface="印品黑体" panose="00000500000000000000" pitchFamily="2" charset="-122"/>
                <a:ea typeface="印品黑体" panose="00000500000000000000" pitchFamily="2" charset="-122"/>
              </a:endParaRPr>
            </a:p>
          </p:txBody>
        </p:sp>
      </p:grpSp>
      <p:sp>
        <p:nvSpPr>
          <p:cNvPr id="9" name="矩形 8"/>
          <p:cNvSpPr/>
          <p:nvPr/>
        </p:nvSpPr>
        <p:spPr>
          <a:xfrm>
            <a:off x="0" y="4189164"/>
            <a:ext cx="9144000" cy="95433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spc="225" dirty="0">
              <a:solidFill>
                <a:schemeClr val="bg1"/>
              </a:solidFill>
              <a:latin typeface="印品黑体" panose="00000500000000000000" pitchFamily="2" charset="-122"/>
              <a:ea typeface="印品黑体" panose="00000500000000000000" pitchFamily="2" charset="-122"/>
            </a:endParaRPr>
          </a:p>
        </p:txBody>
      </p:sp>
      <p:sp>
        <p:nvSpPr>
          <p:cNvPr id="3" name="文本框 2"/>
          <p:cNvSpPr txBox="1"/>
          <p:nvPr/>
        </p:nvSpPr>
        <p:spPr>
          <a:xfrm>
            <a:off x="2834640" y="2693886"/>
            <a:ext cx="4221480" cy="523220"/>
          </a:xfrm>
          <a:prstGeom prst="rect">
            <a:avLst/>
          </a:prstGeom>
          <a:noFill/>
        </p:spPr>
        <p:txBody>
          <a:bodyPr wrap="square" rtlCol="0">
            <a:spAutoFit/>
          </a:bodyPr>
          <a:lstStyle/>
          <a:p>
            <a:r>
              <a:rPr kumimoji="1" lang="zh-CN" altLang="en-US" sz="2800" dirty="0" smtClean="0"/>
              <a:t>     主讲                      杨子瑶</a:t>
            </a:r>
            <a:endParaRPr kumimoji="1" lang="zh-CN" altLang="en-US" sz="2800" dirty="0"/>
          </a:p>
        </p:txBody>
      </p:sp>
    </p:spTree>
    <p:extLst>
      <p:ext uri="{BB962C8B-B14F-4D97-AF65-F5344CB8AC3E}">
        <p14:creationId xmlns:p14="http://schemas.microsoft.com/office/powerpoint/2010/main" val="1797199142"/>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754300" y="343383"/>
            <a:ext cx="5337512" cy="124942"/>
            <a:chOff x="2339067" y="457843"/>
            <a:chExt cx="7116682" cy="166589"/>
          </a:xfrm>
        </p:grpSpPr>
        <p:grpSp>
          <p:nvGrpSpPr>
            <p:cNvPr id="8" name="组合 7"/>
            <p:cNvGrpSpPr/>
            <p:nvPr/>
          </p:nvGrpSpPr>
          <p:grpSpPr>
            <a:xfrm>
              <a:off x="2339067" y="457843"/>
              <a:ext cx="1828586" cy="136906"/>
              <a:chOff x="2989063" y="523944"/>
              <a:chExt cx="1828586" cy="136906"/>
            </a:xfrm>
          </p:grpSpPr>
          <p:sp>
            <p:nvSpPr>
              <p:cNvPr id="16" name="椭圆 15"/>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7" name="椭圆 16"/>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8" name="椭圆 17"/>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9" name="椭圆 18"/>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10" name="组合 9"/>
            <p:cNvGrpSpPr/>
            <p:nvPr/>
          </p:nvGrpSpPr>
          <p:grpSpPr>
            <a:xfrm flipH="1">
              <a:off x="7627163" y="487526"/>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5" name="椭圆 14"/>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20" name="文本框 19"/>
          <p:cNvSpPr txBox="1"/>
          <p:nvPr/>
        </p:nvSpPr>
        <p:spPr>
          <a:xfrm>
            <a:off x="3125740" y="232319"/>
            <a:ext cx="2965512" cy="584775"/>
          </a:xfrm>
          <a:prstGeom prst="rect">
            <a:avLst/>
          </a:prstGeom>
          <a:noFill/>
        </p:spPr>
        <p:txBody>
          <a:bodyPr wrap="square" rtlCol="0">
            <a:spAutoFit/>
          </a:bodyPr>
          <a:lstStyle/>
          <a:p>
            <a:r>
              <a:rPr lang="zh-CN" altLang="en-US" sz="3200" spc="450" smtClean="0">
                <a:solidFill>
                  <a:srgbClr val="2F5597"/>
                </a:solidFill>
                <a:latin typeface="印品黑体" panose="00000500000000000000" pitchFamily="2" charset="-122"/>
                <a:ea typeface="印品黑体" panose="00000500000000000000" pitchFamily="2" charset="-122"/>
              </a:rPr>
              <a:t>开证申请人</a:t>
            </a:r>
            <a:endParaRPr lang="zh-CN" altLang="en-US" sz="3200" spc="450" dirty="0">
              <a:solidFill>
                <a:srgbClr val="2F5597"/>
              </a:solidFill>
              <a:latin typeface="印品黑体" panose="00000500000000000000" pitchFamily="2" charset="-122"/>
              <a:ea typeface="印品黑体" panose="00000500000000000000" pitchFamily="2" charset="-122"/>
            </a:endParaRPr>
          </a:p>
        </p:txBody>
      </p:sp>
      <p:sp>
        <p:nvSpPr>
          <p:cNvPr id="21" name="矩形 20"/>
          <p:cNvSpPr/>
          <p:nvPr/>
        </p:nvSpPr>
        <p:spPr>
          <a:xfrm>
            <a:off x="1737965" y="1662705"/>
            <a:ext cx="5800681" cy="183112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latin typeface="印品黑体" panose="00000500000000000000" pitchFamily="2" charset="-122"/>
              <a:ea typeface="印品黑体" panose="00000500000000000000" pitchFamily="2" charset="-122"/>
            </a:endParaRPr>
          </a:p>
        </p:txBody>
      </p:sp>
      <p:sp>
        <p:nvSpPr>
          <p:cNvPr id="22" name="文本框 21"/>
          <p:cNvSpPr txBox="1"/>
          <p:nvPr/>
        </p:nvSpPr>
        <p:spPr>
          <a:xfrm>
            <a:off x="1737965" y="1662704"/>
            <a:ext cx="5800682" cy="1384995"/>
          </a:xfrm>
          <a:prstGeom prst="rect">
            <a:avLst/>
          </a:prstGeom>
          <a:noFill/>
          <a:effectLst>
            <a:outerShdw sx="1000" sy="1000" algn="ctr" rotWithShape="0">
              <a:srgbClr val="000000"/>
            </a:outerShdw>
          </a:effectLst>
        </p:spPr>
        <p:txBody>
          <a:bodyPr wrap="square">
            <a:spAutoFit/>
          </a:bodyPr>
          <a:lstStyle/>
          <a:p>
            <a:r>
              <a:rPr lang="zh-CN" altLang="en-US" sz="2800" dirty="0" smtClean="0">
                <a:solidFill>
                  <a:schemeClr val="bg1"/>
                </a:solidFill>
              </a:rPr>
              <a:t>是指向银行申请开立信用证的人，即进口人或实际买主，在信用证中往往又称开证人。</a:t>
            </a:r>
            <a:endParaRPr lang="zh-CN" altLang="en-US" sz="2800" dirty="0">
              <a:solidFill>
                <a:schemeClr val="bg1"/>
              </a:solidFill>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73329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drap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strVal val="#ppt_w+.3"/>
                                          </p:val>
                                        </p:tav>
                                        <p:tav tm="100000">
                                          <p:val>
                                            <p:strVal val="#ppt_w"/>
                                          </p:val>
                                        </p:tav>
                                      </p:tavLst>
                                    </p:anim>
                                    <p:anim calcmode="lin" valueType="num">
                                      <p:cBhvr>
                                        <p:cTn id="8" dur="1250" fill="hold"/>
                                        <p:tgtEl>
                                          <p:spTgt spid="7"/>
                                        </p:tgtEl>
                                        <p:attrNameLst>
                                          <p:attrName>ppt_h</p:attrName>
                                        </p:attrNameLst>
                                      </p:cBhvr>
                                      <p:tavLst>
                                        <p:tav tm="0">
                                          <p:val>
                                            <p:strVal val="#ppt_h"/>
                                          </p:val>
                                        </p:tav>
                                        <p:tav tm="100000">
                                          <p:val>
                                            <p:strVal val="#ppt_h"/>
                                          </p:val>
                                        </p:tav>
                                      </p:tavLst>
                                    </p:anim>
                                    <p:animEffect transition="in" filter="fade">
                                      <p:cBhvr>
                                        <p:cTn id="9" dur="1250"/>
                                        <p:tgtEl>
                                          <p:spTgt spid="7"/>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7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9120" y="1584960"/>
            <a:ext cx="1714500"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t>资信调查</a:t>
            </a:r>
            <a:endParaRPr kumimoji="1" lang="en-US" altLang="zh-CN" sz="2000" dirty="0" smtClean="0"/>
          </a:p>
          <a:p>
            <a:pPr algn="ctr"/>
            <a:endParaRPr kumimoji="1" lang="en-US" altLang="zh-CN" sz="2000" dirty="0" smtClean="0"/>
          </a:p>
          <a:p>
            <a:pPr algn="ctr"/>
            <a:r>
              <a:rPr kumimoji="1" lang="zh-CN" altLang="en-US" sz="2000" dirty="0" smtClean="0"/>
              <a:t>授信额度</a:t>
            </a:r>
            <a:endParaRPr kumimoji="1" lang="zh-CN" altLang="en-US" sz="2000" dirty="0"/>
          </a:p>
        </p:txBody>
      </p:sp>
      <p:sp>
        <p:nvSpPr>
          <p:cNvPr id="6" name="矩形 5"/>
          <p:cNvSpPr/>
          <p:nvPr/>
        </p:nvSpPr>
        <p:spPr>
          <a:xfrm>
            <a:off x="3371850" y="1554480"/>
            <a:ext cx="198882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t>贸易背景审查</a:t>
            </a:r>
            <a:endParaRPr kumimoji="1" lang="zh-CN" altLang="en-US" sz="2000" dirty="0"/>
          </a:p>
        </p:txBody>
      </p:sp>
      <p:sp>
        <p:nvSpPr>
          <p:cNvPr id="7" name="矩形 6"/>
          <p:cNvSpPr/>
          <p:nvPr/>
        </p:nvSpPr>
        <p:spPr>
          <a:xfrm>
            <a:off x="6332220" y="1630680"/>
            <a:ext cx="18440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t>外汇政策审核</a:t>
            </a:r>
            <a:endParaRPr kumimoji="1" lang="zh-CN" altLang="en-US" sz="2000" dirty="0"/>
          </a:p>
        </p:txBody>
      </p:sp>
      <p:sp>
        <p:nvSpPr>
          <p:cNvPr id="8" name="矩形 7"/>
          <p:cNvSpPr/>
          <p:nvPr/>
        </p:nvSpPr>
        <p:spPr>
          <a:xfrm>
            <a:off x="693420" y="3631071"/>
            <a:ext cx="17068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t>确定单证条款</a:t>
            </a:r>
            <a:endParaRPr kumimoji="1" lang="zh-CN" altLang="en-US" sz="2000" dirty="0"/>
          </a:p>
        </p:txBody>
      </p:sp>
      <p:sp>
        <p:nvSpPr>
          <p:cNvPr id="9" name="矩形 8"/>
          <p:cNvSpPr/>
          <p:nvPr/>
        </p:nvSpPr>
        <p:spPr>
          <a:xfrm>
            <a:off x="3482340" y="3528342"/>
            <a:ext cx="17678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t>反洗钱筛查</a:t>
            </a:r>
            <a:endParaRPr kumimoji="1" lang="zh-CN" altLang="en-US" sz="2000" dirty="0"/>
          </a:p>
        </p:txBody>
      </p:sp>
      <p:sp>
        <p:nvSpPr>
          <p:cNvPr id="10" name="矩形 9"/>
          <p:cNvSpPr/>
          <p:nvPr/>
        </p:nvSpPr>
        <p:spPr>
          <a:xfrm>
            <a:off x="6332220" y="3589302"/>
            <a:ext cx="17297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t>风险控制</a:t>
            </a:r>
            <a:endParaRPr kumimoji="1" lang="zh-CN" altLang="en-US" sz="2000" dirty="0"/>
          </a:p>
        </p:txBody>
      </p:sp>
      <p:cxnSp>
        <p:nvCxnSpPr>
          <p:cNvPr id="12" name="直线箭头连接符 11"/>
          <p:cNvCxnSpPr/>
          <p:nvPr/>
        </p:nvCxnSpPr>
        <p:spPr>
          <a:xfrm flipV="1">
            <a:off x="2409825" y="2133600"/>
            <a:ext cx="708660" cy="3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p:cNvCxnSpPr/>
          <p:nvPr/>
        </p:nvCxnSpPr>
        <p:spPr>
          <a:xfrm>
            <a:off x="5478780" y="2148840"/>
            <a:ext cx="853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p:cNvCxnSpPr/>
          <p:nvPr/>
        </p:nvCxnSpPr>
        <p:spPr>
          <a:xfrm>
            <a:off x="2446020" y="4088271"/>
            <a:ext cx="10363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p:cNvCxnSpPr/>
          <p:nvPr/>
        </p:nvCxnSpPr>
        <p:spPr>
          <a:xfrm flipV="1">
            <a:off x="5360670" y="4046503"/>
            <a:ext cx="971550" cy="41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219200" y="243839"/>
            <a:ext cx="5501640" cy="646331"/>
          </a:xfrm>
          <a:prstGeom prst="rect">
            <a:avLst/>
          </a:prstGeom>
          <a:noFill/>
        </p:spPr>
        <p:txBody>
          <a:bodyPr wrap="square" rtlCol="0">
            <a:spAutoFit/>
          </a:bodyPr>
          <a:lstStyle/>
          <a:p>
            <a:r>
              <a:rPr kumimoji="1" lang="zh-CN" altLang="en-US" sz="3600" dirty="0" smtClean="0"/>
              <a:t>            开证行的职责 </a:t>
            </a:r>
            <a:endParaRPr kumimoji="1" lang="zh-CN" altLang="en-US" sz="3600" dirty="0"/>
          </a:p>
        </p:txBody>
      </p:sp>
    </p:spTree>
    <p:extLst>
      <p:ext uri="{BB962C8B-B14F-4D97-AF65-F5344CB8AC3E}">
        <p14:creationId xmlns:p14="http://schemas.microsoft.com/office/powerpoint/2010/main" val="955907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249564" y="239337"/>
            <a:ext cx="2118984" cy="646331"/>
          </a:xfrm>
          <a:prstGeom prst="rect">
            <a:avLst/>
          </a:prstGeom>
          <a:noFill/>
        </p:spPr>
        <p:txBody>
          <a:bodyPr wrap="square" rtlCol="0">
            <a:spAutoFit/>
          </a:bodyPr>
          <a:lstStyle/>
          <a:p>
            <a:r>
              <a:rPr lang="zh-CN" altLang="en-US" sz="3600" spc="450" dirty="0" smtClean="0">
                <a:solidFill>
                  <a:srgbClr val="2F5597"/>
                </a:solidFill>
                <a:latin typeface="印品黑体" panose="00000500000000000000" pitchFamily="2" charset="-122"/>
                <a:ea typeface="印品黑体" panose="00000500000000000000" pitchFamily="2" charset="-122"/>
              </a:rPr>
              <a:t> 开证行</a:t>
            </a:r>
            <a:endParaRPr lang="zh-CN" altLang="en-US" sz="3600" spc="450" dirty="0">
              <a:solidFill>
                <a:srgbClr val="2F5597"/>
              </a:solidFill>
              <a:latin typeface="印品黑体" panose="00000500000000000000" pitchFamily="2" charset="-122"/>
              <a:ea typeface="印品黑体" panose="00000500000000000000" pitchFamily="2" charset="-122"/>
            </a:endParaRPr>
          </a:p>
        </p:txBody>
      </p:sp>
      <p:sp>
        <p:nvSpPr>
          <p:cNvPr id="16" name="椭圆 15"/>
          <p:cNvSpPr/>
          <p:nvPr/>
        </p:nvSpPr>
        <p:spPr>
          <a:xfrm>
            <a:off x="1314451" y="1197769"/>
            <a:ext cx="1383506" cy="1383506"/>
          </a:xfrm>
          <a:prstGeom prst="ellipse">
            <a:avLst/>
          </a:prstGeom>
          <a:solidFill>
            <a:schemeClr val="bg1">
              <a:lumMod val="85000"/>
            </a:schemeClr>
          </a:solidFill>
          <a:ln w="28575">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17" name="椭圆 16"/>
          <p:cNvSpPr/>
          <p:nvPr/>
        </p:nvSpPr>
        <p:spPr>
          <a:xfrm>
            <a:off x="1439466" y="1318023"/>
            <a:ext cx="1133475" cy="1134665"/>
          </a:xfrm>
          <a:prstGeom prst="ellipse">
            <a:avLst/>
          </a:prstGeom>
          <a:solidFill>
            <a:srgbClr val="2F5597"/>
          </a:solidFill>
          <a:ln w="6350">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18" name="文本框 17"/>
          <p:cNvSpPr txBox="1">
            <a:spLocks noChangeArrowheads="1"/>
          </p:cNvSpPr>
          <p:nvPr/>
        </p:nvSpPr>
        <p:spPr bwMode="auto">
          <a:xfrm>
            <a:off x="1601391" y="1504950"/>
            <a:ext cx="93463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ulim" panose="020B0600000101010101" pitchFamily="34" charset="-127"/>
                <a:ea typeface="Gulim" panose="020B0600000101010101" pitchFamily="34" charset="-127"/>
              </a:defRPr>
            </a:lvl1pPr>
            <a:lvl2pPr marL="742950" indent="-285750">
              <a:defRPr>
                <a:solidFill>
                  <a:schemeClr val="tx1"/>
                </a:solidFill>
                <a:latin typeface="Gulim" panose="020B0600000101010101" pitchFamily="34" charset="-127"/>
                <a:ea typeface="Gulim" panose="020B0600000101010101" pitchFamily="34" charset="-127"/>
              </a:defRPr>
            </a:lvl2pPr>
            <a:lvl3pPr marL="1143000" indent="-228600">
              <a:defRPr>
                <a:solidFill>
                  <a:schemeClr val="tx1"/>
                </a:solidFill>
                <a:latin typeface="Gulim" panose="020B0600000101010101" pitchFamily="34" charset="-127"/>
                <a:ea typeface="Gulim" panose="020B0600000101010101" pitchFamily="34" charset="-127"/>
              </a:defRPr>
            </a:lvl3pPr>
            <a:lvl4pPr marL="1600200" indent="-228600">
              <a:defRPr>
                <a:solidFill>
                  <a:schemeClr val="tx1"/>
                </a:solidFill>
                <a:latin typeface="Gulim" panose="020B0600000101010101" pitchFamily="34" charset="-127"/>
                <a:ea typeface="Gulim" panose="020B0600000101010101" pitchFamily="34" charset="-127"/>
              </a:defRPr>
            </a:lvl4pPr>
            <a:lvl5pPr marL="2057400" indent="-228600">
              <a:defRPr>
                <a:solidFill>
                  <a:schemeClr val="tx1"/>
                </a:solidFill>
                <a:latin typeface="Gulim" panose="020B0600000101010101" pitchFamily="34" charset="-127"/>
                <a:ea typeface="Gulim" panose="020B0600000101010101" pitchFamily="34" charset="-127"/>
              </a:defRPr>
            </a:lvl5pPr>
            <a:lvl6pPr marL="25146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r>
              <a:rPr lang="en-US" altLang="zh-CN" sz="4500" dirty="0">
                <a:solidFill>
                  <a:schemeClr val="bg1"/>
                </a:solidFill>
                <a:latin typeface="印品黑体" panose="00000500000000000000" pitchFamily="2" charset="-122"/>
                <a:ea typeface="印品黑体" panose="00000500000000000000" pitchFamily="2" charset="-122"/>
              </a:rPr>
              <a:t>01</a:t>
            </a:r>
            <a:endParaRPr lang="zh-CN" altLang="en-US" sz="4500" dirty="0">
              <a:solidFill>
                <a:schemeClr val="bg1"/>
              </a:solidFill>
              <a:latin typeface="印品黑体" panose="00000500000000000000" pitchFamily="2" charset="-122"/>
              <a:ea typeface="印品黑体" panose="00000500000000000000" pitchFamily="2" charset="-122"/>
            </a:endParaRPr>
          </a:p>
        </p:txBody>
      </p:sp>
      <p:sp>
        <p:nvSpPr>
          <p:cNvPr id="19" name="文本框 18"/>
          <p:cNvSpPr txBox="1"/>
          <p:nvPr/>
        </p:nvSpPr>
        <p:spPr>
          <a:xfrm>
            <a:off x="929640" y="3819525"/>
            <a:ext cx="6766560" cy="761747"/>
          </a:xfrm>
          <a:prstGeom prst="rect">
            <a:avLst/>
          </a:prstGeom>
          <a:noFill/>
          <a:effectLst>
            <a:outerShdw sx="1000" sy="1000" algn="ctr" rotWithShape="0">
              <a:srgbClr val="000000"/>
            </a:outerShdw>
          </a:effectLst>
        </p:spPr>
        <p:txBody>
          <a:bodyPr wrap="square">
            <a:spAutoFit/>
          </a:bodyPr>
          <a:lstStyle/>
          <a:p>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银行根据进口人</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（开证申请人）的</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请求，开给出口人</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（受益人）</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的一种保证承担支付货款责任的书面凭证。</a:t>
            </a:r>
            <a:endParaRPr lang="en-US" altLang="zh-CN" sz="1100" dirty="0">
              <a:solidFill>
                <a:schemeClr val="tx1">
                  <a:lumMod val="75000"/>
                  <a:lumOff val="25000"/>
                </a:schemeClr>
              </a:solidFill>
              <a:latin typeface="印品黑体" panose="00000500000000000000" pitchFamily="2" charset="-122"/>
              <a:ea typeface="印品黑体" panose="00000500000000000000" pitchFamily="2" charset="-122"/>
            </a:endParaRPr>
          </a:p>
          <a:p>
            <a:r>
              <a:rPr lang="zh-CN" altLang="zh-CN" sz="1100" dirty="0" smtClean="0">
                <a:solidFill>
                  <a:schemeClr val="tx1">
                    <a:lumMod val="75000"/>
                    <a:lumOff val="25000"/>
                  </a:schemeClr>
                </a:solidFill>
                <a:latin typeface="印品黑体" panose="00000500000000000000" pitchFamily="2" charset="-122"/>
                <a:ea typeface="印品黑体" panose="00000500000000000000" pitchFamily="2" charset="-122"/>
              </a:rPr>
              <a:t>信用证</a:t>
            </a:r>
            <a:r>
              <a:rPr lang="zh-CN" altLang="zh-CN" sz="1100" dirty="0">
                <a:solidFill>
                  <a:schemeClr val="tx1">
                    <a:lumMod val="75000"/>
                    <a:lumOff val="25000"/>
                  </a:schemeClr>
                </a:solidFill>
                <a:latin typeface="印品黑体" panose="00000500000000000000" pitchFamily="2" charset="-122"/>
                <a:ea typeface="印品黑体" panose="00000500000000000000" pitchFamily="2" charset="-122"/>
              </a:rPr>
              <a:t>是一种银行信贷，是银行的一种担保文件，开证行对付款负有首要责任。</a:t>
            </a:r>
          </a:p>
          <a:p>
            <a:r>
              <a:rPr lang="zh-CN" altLang="zh-CN" sz="1100" dirty="0">
                <a:solidFill>
                  <a:schemeClr val="tx1">
                    <a:lumMod val="75000"/>
                    <a:lumOff val="25000"/>
                  </a:schemeClr>
                </a:solidFill>
                <a:latin typeface="印品黑体" panose="00000500000000000000" pitchFamily="2" charset="-122"/>
                <a:ea typeface="印品黑体" panose="00000500000000000000" pitchFamily="2" charset="-122"/>
              </a:rPr>
              <a:t>信用证是对受益人的承诺，承诺受益人相符交单，即得到</a:t>
            </a:r>
            <a:r>
              <a:rPr lang="zh-CN" altLang="zh-CN" sz="1100" dirty="0" smtClean="0">
                <a:solidFill>
                  <a:schemeClr val="tx1">
                    <a:lumMod val="75000"/>
                    <a:lumOff val="25000"/>
                  </a:schemeClr>
                </a:solidFill>
                <a:latin typeface="印品黑体" panose="00000500000000000000" pitchFamily="2" charset="-122"/>
                <a:ea typeface="印品黑体" panose="00000500000000000000" pitchFamily="2" charset="-122"/>
              </a:rPr>
              <a:t>货款</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a:t>
            </a:r>
            <a:endParaRPr lang="zh-CN" altLang="zh-CN" sz="1100" dirty="0">
              <a:solidFill>
                <a:schemeClr val="tx1">
                  <a:lumMod val="75000"/>
                  <a:lumOff val="25000"/>
                </a:schemeClr>
              </a:solidFill>
              <a:latin typeface="印品黑体" panose="00000500000000000000" pitchFamily="2" charset="-122"/>
              <a:ea typeface="印品黑体" panose="00000500000000000000" pitchFamily="2" charset="-122"/>
            </a:endParaRPr>
          </a:p>
          <a:p>
            <a:pPr algn="ctr">
              <a:defRPr/>
            </a:pP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endParaRPr>
          </a:p>
        </p:txBody>
      </p:sp>
      <p:sp>
        <p:nvSpPr>
          <p:cNvPr id="20" name="椭圆 19"/>
          <p:cNvSpPr/>
          <p:nvPr/>
        </p:nvSpPr>
        <p:spPr>
          <a:xfrm>
            <a:off x="3496867" y="1197769"/>
            <a:ext cx="1383506" cy="1383506"/>
          </a:xfrm>
          <a:prstGeom prst="ellipse">
            <a:avLst/>
          </a:prstGeom>
          <a:solidFill>
            <a:schemeClr val="bg1">
              <a:lumMod val="85000"/>
            </a:schemeClr>
          </a:solidFill>
          <a:ln w="28575">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21" name="椭圆 20"/>
          <p:cNvSpPr/>
          <p:nvPr/>
        </p:nvSpPr>
        <p:spPr>
          <a:xfrm>
            <a:off x="3621881" y="1318023"/>
            <a:ext cx="1133475" cy="1134665"/>
          </a:xfrm>
          <a:prstGeom prst="ellipse">
            <a:avLst/>
          </a:prstGeom>
          <a:solidFill>
            <a:srgbClr val="2F5597"/>
          </a:solidFill>
          <a:ln w="6350">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22" name="文本框 21"/>
          <p:cNvSpPr txBox="1">
            <a:spLocks noChangeArrowheads="1"/>
          </p:cNvSpPr>
          <p:nvPr/>
        </p:nvSpPr>
        <p:spPr bwMode="auto">
          <a:xfrm>
            <a:off x="3789760" y="1427248"/>
            <a:ext cx="109537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ulim" panose="020B0600000101010101" pitchFamily="34" charset="-127"/>
                <a:ea typeface="Gulim" panose="020B0600000101010101" pitchFamily="34" charset="-127"/>
              </a:defRPr>
            </a:lvl1pPr>
            <a:lvl2pPr marL="742950" indent="-285750">
              <a:defRPr>
                <a:solidFill>
                  <a:schemeClr val="tx1"/>
                </a:solidFill>
                <a:latin typeface="Gulim" panose="020B0600000101010101" pitchFamily="34" charset="-127"/>
                <a:ea typeface="Gulim" panose="020B0600000101010101" pitchFamily="34" charset="-127"/>
              </a:defRPr>
            </a:lvl2pPr>
            <a:lvl3pPr marL="1143000" indent="-228600">
              <a:defRPr>
                <a:solidFill>
                  <a:schemeClr val="tx1"/>
                </a:solidFill>
                <a:latin typeface="Gulim" panose="020B0600000101010101" pitchFamily="34" charset="-127"/>
                <a:ea typeface="Gulim" panose="020B0600000101010101" pitchFamily="34" charset="-127"/>
              </a:defRPr>
            </a:lvl3pPr>
            <a:lvl4pPr marL="1600200" indent="-228600">
              <a:defRPr>
                <a:solidFill>
                  <a:schemeClr val="tx1"/>
                </a:solidFill>
                <a:latin typeface="Gulim" panose="020B0600000101010101" pitchFamily="34" charset="-127"/>
                <a:ea typeface="Gulim" panose="020B0600000101010101" pitchFamily="34" charset="-127"/>
              </a:defRPr>
            </a:lvl4pPr>
            <a:lvl5pPr marL="2057400" indent="-228600">
              <a:defRPr>
                <a:solidFill>
                  <a:schemeClr val="tx1"/>
                </a:solidFill>
                <a:latin typeface="Gulim" panose="020B0600000101010101" pitchFamily="34" charset="-127"/>
                <a:ea typeface="Gulim" panose="020B0600000101010101" pitchFamily="34" charset="-127"/>
              </a:defRPr>
            </a:lvl5pPr>
            <a:lvl6pPr marL="25146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r>
              <a:rPr lang="en-US" altLang="zh-CN" sz="4500" dirty="0">
                <a:solidFill>
                  <a:schemeClr val="bg1"/>
                </a:solidFill>
                <a:latin typeface="印品黑体" panose="00000500000000000000" pitchFamily="2" charset="-122"/>
                <a:ea typeface="印品黑体" panose="00000500000000000000" pitchFamily="2" charset="-122"/>
              </a:rPr>
              <a:t>02</a:t>
            </a:r>
            <a:endParaRPr lang="zh-CN" altLang="en-US" sz="4500" dirty="0">
              <a:solidFill>
                <a:schemeClr val="bg1"/>
              </a:solidFill>
              <a:latin typeface="印品黑体" panose="00000500000000000000" pitchFamily="2" charset="-122"/>
              <a:ea typeface="印品黑体" panose="00000500000000000000" pitchFamily="2" charset="-122"/>
            </a:endParaRPr>
          </a:p>
        </p:txBody>
      </p:sp>
      <p:sp>
        <p:nvSpPr>
          <p:cNvPr id="23" name="椭圆 22"/>
          <p:cNvSpPr/>
          <p:nvPr/>
        </p:nvSpPr>
        <p:spPr>
          <a:xfrm>
            <a:off x="5679282" y="1197769"/>
            <a:ext cx="1383506" cy="1383506"/>
          </a:xfrm>
          <a:prstGeom prst="ellipse">
            <a:avLst/>
          </a:prstGeom>
          <a:solidFill>
            <a:schemeClr val="bg1">
              <a:lumMod val="85000"/>
            </a:schemeClr>
          </a:solidFill>
          <a:ln w="28575">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24" name="椭圆 23"/>
          <p:cNvSpPr/>
          <p:nvPr/>
        </p:nvSpPr>
        <p:spPr>
          <a:xfrm>
            <a:off x="5803106" y="1318023"/>
            <a:ext cx="1134666" cy="1134665"/>
          </a:xfrm>
          <a:prstGeom prst="ellipse">
            <a:avLst/>
          </a:prstGeom>
          <a:solidFill>
            <a:srgbClr val="2F5597"/>
          </a:solidFill>
          <a:ln w="6350">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25" name="文本框 24"/>
          <p:cNvSpPr txBox="1">
            <a:spLocks noChangeArrowheads="1"/>
          </p:cNvSpPr>
          <p:nvPr/>
        </p:nvSpPr>
        <p:spPr bwMode="auto">
          <a:xfrm>
            <a:off x="5966222" y="1504950"/>
            <a:ext cx="9715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ulim" panose="020B0600000101010101" pitchFamily="34" charset="-127"/>
                <a:ea typeface="Gulim" panose="020B0600000101010101" pitchFamily="34" charset="-127"/>
              </a:defRPr>
            </a:lvl1pPr>
            <a:lvl2pPr marL="742950" indent="-285750">
              <a:defRPr>
                <a:solidFill>
                  <a:schemeClr val="tx1"/>
                </a:solidFill>
                <a:latin typeface="Gulim" panose="020B0600000101010101" pitchFamily="34" charset="-127"/>
                <a:ea typeface="Gulim" panose="020B0600000101010101" pitchFamily="34" charset="-127"/>
              </a:defRPr>
            </a:lvl2pPr>
            <a:lvl3pPr marL="1143000" indent="-228600">
              <a:defRPr>
                <a:solidFill>
                  <a:schemeClr val="tx1"/>
                </a:solidFill>
                <a:latin typeface="Gulim" panose="020B0600000101010101" pitchFamily="34" charset="-127"/>
                <a:ea typeface="Gulim" panose="020B0600000101010101" pitchFamily="34" charset="-127"/>
              </a:defRPr>
            </a:lvl3pPr>
            <a:lvl4pPr marL="1600200" indent="-228600">
              <a:defRPr>
                <a:solidFill>
                  <a:schemeClr val="tx1"/>
                </a:solidFill>
                <a:latin typeface="Gulim" panose="020B0600000101010101" pitchFamily="34" charset="-127"/>
                <a:ea typeface="Gulim" panose="020B0600000101010101" pitchFamily="34" charset="-127"/>
              </a:defRPr>
            </a:lvl4pPr>
            <a:lvl5pPr marL="2057400" indent="-228600">
              <a:defRPr>
                <a:solidFill>
                  <a:schemeClr val="tx1"/>
                </a:solidFill>
                <a:latin typeface="Gulim" panose="020B0600000101010101" pitchFamily="34" charset="-127"/>
                <a:ea typeface="Gulim" panose="020B0600000101010101" pitchFamily="34" charset="-127"/>
              </a:defRPr>
            </a:lvl5pPr>
            <a:lvl6pPr marL="25146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r>
              <a:rPr lang="en-US" altLang="zh-CN" sz="4500" dirty="0">
                <a:solidFill>
                  <a:schemeClr val="bg1"/>
                </a:solidFill>
                <a:latin typeface="印品黑体" panose="00000500000000000000" pitchFamily="2" charset="-122"/>
                <a:ea typeface="印品黑体" panose="00000500000000000000" pitchFamily="2" charset="-122"/>
              </a:rPr>
              <a:t>03</a:t>
            </a:r>
            <a:endParaRPr lang="zh-CN" altLang="en-US" sz="4500" dirty="0">
              <a:solidFill>
                <a:schemeClr val="bg1"/>
              </a:solidFill>
              <a:latin typeface="印品黑体" panose="00000500000000000000" pitchFamily="2" charset="-122"/>
              <a:ea typeface="印品黑体" panose="00000500000000000000" pitchFamily="2" charset="-122"/>
            </a:endParaRPr>
          </a:p>
        </p:txBody>
      </p:sp>
      <p:sp>
        <p:nvSpPr>
          <p:cNvPr id="26" name="矩形 25"/>
          <p:cNvSpPr/>
          <p:nvPr/>
        </p:nvSpPr>
        <p:spPr>
          <a:xfrm>
            <a:off x="1134216" y="2883694"/>
            <a:ext cx="1706081" cy="412421"/>
          </a:xfrm>
          <a:prstGeom prst="rect">
            <a:avLst/>
          </a:prstGeom>
        </p:spPr>
        <p:txBody>
          <a:bodyPr wrap="square">
            <a:spAutoFit/>
          </a:bodyPr>
          <a:lstStyle/>
          <a:p>
            <a:pPr algn="ctr">
              <a:lnSpc>
                <a:spcPct val="130000"/>
              </a:lnSpc>
              <a:defRPr/>
            </a:pPr>
            <a:r>
              <a:rPr lang="zh-CN" altLang="en-US" sz="1600" dirty="0">
                <a:solidFill>
                  <a:schemeClr val="tx1">
                    <a:lumMod val="65000"/>
                    <a:lumOff val="35000"/>
                  </a:schemeClr>
                </a:solidFill>
                <a:latin typeface="印品黑体" panose="00000500000000000000" pitchFamily="2" charset="-122"/>
                <a:ea typeface="印品黑体" panose="00000500000000000000" pitchFamily="2" charset="-122"/>
              </a:rPr>
              <a:t>全额缴纳货款</a:t>
            </a:r>
          </a:p>
        </p:txBody>
      </p:sp>
      <p:sp>
        <p:nvSpPr>
          <p:cNvPr id="27" name="矩形 26"/>
          <p:cNvSpPr/>
          <p:nvPr/>
        </p:nvSpPr>
        <p:spPr>
          <a:xfrm>
            <a:off x="3347589" y="2884885"/>
            <a:ext cx="1707356" cy="732508"/>
          </a:xfrm>
          <a:prstGeom prst="rect">
            <a:avLst/>
          </a:prstGeom>
        </p:spPr>
        <p:txBody>
          <a:bodyPr wrap="square">
            <a:spAutoFit/>
          </a:bodyPr>
          <a:lstStyle/>
          <a:p>
            <a:pPr algn="ctr">
              <a:lnSpc>
                <a:spcPct val="130000"/>
              </a:lnSpc>
              <a:defRPr/>
            </a:pPr>
            <a:r>
              <a:rPr lang="zh-CN" altLang="en-US" sz="1600" dirty="0">
                <a:solidFill>
                  <a:schemeClr val="tx1">
                    <a:lumMod val="65000"/>
                    <a:lumOff val="35000"/>
                  </a:schemeClr>
                </a:solidFill>
                <a:latin typeface="印品黑体" panose="00000500000000000000" pitchFamily="2" charset="-122"/>
                <a:ea typeface="印品黑体" panose="00000500000000000000" pitchFamily="2" charset="-122"/>
              </a:rPr>
              <a:t>部分</a:t>
            </a:r>
            <a:r>
              <a:rPr lang="zh-CN" altLang="en-US" sz="1600" dirty="0" smtClean="0">
                <a:solidFill>
                  <a:schemeClr val="tx1">
                    <a:lumMod val="65000"/>
                    <a:lumOff val="35000"/>
                  </a:schemeClr>
                </a:solidFill>
                <a:latin typeface="印品黑体" panose="00000500000000000000" pitchFamily="2" charset="-122"/>
                <a:ea typeface="印品黑体" panose="00000500000000000000" pitchFamily="2" charset="-122"/>
              </a:rPr>
              <a:t>货款</a:t>
            </a:r>
            <a:endParaRPr lang="en-US" altLang="zh-CN" sz="1600" dirty="0" smtClean="0">
              <a:solidFill>
                <a:schemeClr val="tx1">
                  <a:lumMod val="65000"/>
                  <a:lumOff val="35000"/>
                </a:schemeClr>
              </a:solidFill>
              <a:latin typeface="印品黑体" panose="00000500000000000000" pitchFamily="2" charset="-122"/>
              <a:ea typeface="印品黑体" panose="00000500000000000000" pitchFamily="2" charset="-122"/>
            </a:endParaRPr>
          </a:p>
          <a:p>
            <a:pPr algn="ctr">
              <a:lnSpc>
                <a:spcPct val="130000"/>
              </a:lnSpc>
              <a:defRPr/>
            </a:pPr>
            <a:r>
              <a:rPr lang="zh-CN" altLang="en-US" sz="1600" dirty="0" smtClean="0">
                <a:solidFill>
                  <a:schemeClr val="tx1">
                    <a:lumMod val="65000"/>
                    <a:lumOff val="35000"/>
                  </a:schemeClr>
                </a:solidFill>
                <a:latin typeface="印品黑体" panose="00000500000000000000" pitchFamily="2" charset="-122"/>
                <a:ea typeface="印品黑体" panose="00000500000000000000" pitchFamily="2" charset="-122"/>
              </a:rPr>
              <a:t>作为</a:t>
            </a:r>
            <a:r>
              <a:rPr lang="zh-CN" altLang="en-US" sz="1600" dirty="0">
                <a:solidFill>
                  <a:schemeClr val="tx1">
                    <a:lumMod val="65000"/>
                    <a:lumOff val="35000"/>
                  </a:schemeClr>
                </a:solidFill>
                <a:latin typeface="印品黑体" panose="00000500000000000000" pitchFamily="2" charset="-122"/>
                <a:ea typeface="印品黑体" panose="00000500000000000000" pitchFamily="2" charset="-122"/>
              </a:rPr>
              <a:t>保证金</a:t>
            </a:r>
          </a:p>
        </p:txBody>
      </p:sp>
      <p:sp>
        <p:nvSpPr>
          <p:cNvPr id="28" name="矩形 27"/>
          <p:cNvSpPr/>
          <p:nvPr/>
        </p:nvSpPr>
        <p:spPr>
          <a:xfrm>
            <a:off x="5545483" y="2884885"/>
            <a:ext cx="1707356" cy="412421"/>
          </a:xfrm>
          <a:prstGeom prst="rect">
            <a:avLst/>
          </a:prstGeom>
        </p:spPr>
        <p:txBody>
          <a:bodyPr wrap="square">
            <a:spAutoFit/>
          </a:bodyPr>
          <a:lstStyle/>
          <a:p>
            <a:pPr algn="ctr">
              <a:lnSpc>
                <a:spcPct val="130000"/>
              </a:lnSpc>
              <a:defRPr/>
            </a:pPr>
            <a:r>
              <a:rPr lang="zh-CN" altLang="en-US" sz="1600" dirty="0">
                <a:solidFill>
                  <a:schemeClr val="tx1">
                    <a:lumMod val="65000"/>
                    <a:lumOff val="35000"/>
                  </a:schemeClr>
                </a:solidFill>
                <a:latin typeface="印品黑体" panose="00000500000000000000" pitchFamily="2" charset="-122"/>
                <a:ea typeface="印品黑体" panose="00000500000000000000" pitchFamily="2" charset="-122"/>
              </a:rPr>
              <a:t>授信</a:t>
            </a:r>
          </a:p>
        </p:txBody>
      </p:sp>
      <p:sp>
        <p:nvSpPr>
          <p:cNvPr id="29" name="等腰三角形 28"/>
          <p:cNvSpPr/>
          <p:nvPr/>
        </p:nvSpPr>
        <p:spPr>
          <a:xfrm rot="10800000">
            <a:off x="1884760" y="2697956"/>
            <a:ext cx="238125" cy="185738"/>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30" name="等腰三角形 29"/>
          <p:cNvSpPr/>
          <p:nvPr/>
        </p:nvSpPr>
        <p:spPr>
          <a:xfrm rot="10800000">
            <a:off x="4098131" y="2697956"/>
            <a:ext cx="239316" cy="185738"/>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sp>
        <p:nvSpPr>
          <p:cNvPr id="31" name="等腰三角形 30"/>
          <p:cNvSpPr/>
          <p:nvPr/>
        </p:nvSpPr>
        <p:spPr>
          <a:xfrm rot="10800000">
            <a:off x="6301979" y="2697956"/>
            <a:ext cx="238125" cy="185738"/>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印品黑体" panose="00000500000000000000" pitchFamily="2" charset="-122"/>
            </a:endParaRPr>
          </a:p>
        </p:txBody>
      </p:sp>
      <p:cxnSp>
        <p:nvCxnSpPr>
          <p:cNvPr id="32" name="直接连接符 31"/>
          <p:cNvCxnSpPr/>
          <p:nvPr/>
        </p:nvCxnSpPr>
        <p:spPr>
          <a:xfrm>
            <a:off x="929640" y="3819525"/>
            <a:ext cx="0" cy="71556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531656" y="3819525"/>
            <a:ext cx="0" cy="71556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56166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2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750"/>
                            </p:stCondLst>
                            <p:childTnLst>
                              <p:par>
                                <p:cTn id="26" presetID="47"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750"/>
                                        <p:tgtEl>
                                          <p:spTgt spid="29"/>
                                        </p:tgtEl>
                                      </p:cBhvr>
                                    </p:animEffect>
                                    <p:anim calcmode="lin" valueType="num">
                                      <p:cBhvr>
                                        <p:cTn id="29" dur="750" fill="hold"/>
                                        <p:tgtEl>
                                          <p:spTgt spid="29"/>
                                        </p:tgtEl>
                                        <p:attrNameLst>
                                          <p:attrName>ppt_x</p:attrName>
                                        </p:attrNameLst>
                                      </p:cBhvr>
                                      <p:tavLst>
                                        <p:tav tm="0">
                                          <p:val>
                                            <p:strVal val="#ppt_x"/>
                                          </p:val>
                                        </p:tav>
                                        <p:tav tm="100000">
                                          <p:val>
                                            <p:strVal val="#ppt_x"/>
                                          </p:val>
                                        </p:tav>
                                      </p:tavLst>
                                    </p:anim>
                                    <p:anim calcmode="lin" valueType="num">
                                      <p:cBhvr>
                                        <p:cTn id="30" dur="75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12" presetClass="entr" presetSubtype="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p:tgtEl>
                                          <p:spTgt spid="26"/>
                                        </p:tgtEl>
                                        <p:attrNameLst>
                                          <p:attrName>ppt_y</p:attrName>
                                        </p:attrNameLst>
                                      </p:cBhvr>
                                      <p:tavLst>
                                        <p:tav tm="0">
                                          <p:val>
                                            <p:strVal val="#ppt_y-#ppt_h*1.125000"/>
                                          </p:val>
                                        </p:tav>
                                        <p:tav tm="100000">
                                          <p:val>
                                            <p:strVal val="#ppt_y"/>
                                          </p:val>
                                        </p:tav>
                                      </p:tavLst>
                                    </p:anim>
                                    <p:animEffect transition="in" filter="wipe(down)">
                                      <p:cBhvr>
                                        <p:cTn id="35" dur="500"/>
                                        <p:tgtEl>
                                          <p:spTgt spid="2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5000"/>
                            </p:stCondLst>
                            <p:childTnLst>
                              <p:par>
                                <p:cTn id="48" presetID="47"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750"/>
                                        <p:tgtEl>
                                          <p:spTgt spid="30"/>
                                        </p:tgtEl>
                                      </p:cBhvr>
                                    </p:animEffect>
                                    <p:anim calcmode="lin" valueType="num">
                                      <p:cBhvr>
                                        <p:cTn id="51" dur="750" fill="hold"/>
                                        <p:tgtEl>
                                          <p:spTgt spid="30"/>
                                        </p:tgtEl>
                                        <p:attrNameLst>
                                          <p:attrName>ppt_x</p:attrName>
                                        </p:attrNameLst>
                                      </p:cBhvr>
                                      <p:tavLst>
                                        <p:tav tm="0">
                                          <p:val>
                                            <p:strVal val="#ppt_x"/>
                                          </p:val>
                                        </p:tav>
                                        <p:tav tm="100000">
                                          <p:val>
                                            <p:strVal val="#ppt_x"/>
                                          </p:val>
                                        </p:tav>
                                      </p:tavLst>
                                    </p:anim>
                                    <p:anim calcmode="lin" valueType="num">
                                      <p:cBhvr>
                                        <p:cTn id="52" dur="750" fill="hold"/>
                                        <p:tgtEl>
                                          <p:spTgt spid="30"/>
                                        </p:tgtEl>
                                        <p:attrNameLst>
                                          <p:attrName>ppt_y</p:attrName>
                                        </p:attrNameLst>
                                      </p:cBhvr>
                                      <p:tavLst>
                                        <p:tav tm="0">
                                          <p:val>
                                            <p:strVal val="#ppt_y-.1"/>
                                          </p:val>
                                        </p:tav>
                                        <p:tav tm="100000">
                                          <p:val>
                                            <p:strVal val="#ppt_y"/>
                                          </p:val>
                                        </p:tav>
                                      </p:tavLst>
                                    </p:anim>
                                  </p:childTnLst>
                                </p:cTn>
                              </p:par>
                            </p:childTnLst>
                          </p:cTn>
                        </p:par>
                        <p:par>
                          <p:cTn id="53" fill="hold">
                            <p:stCondLst>
                              <p:cond delay="5750"/>
                            </p:stCondLst>
                            <p:childTnLst>
                              <p:par>
                                <p:cTn id="54" presetID="12" presetClass="entr" presetSubtype="1"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p:tgtEl>
                                          <p:spTgt spid="27"/>
                                        </p:tgtEl>
                                        <p:attrNameLst>
                                          <p:attrName>ppt_y</p:attrName>
                                        </p:attrNameLst>
                                      </p:cBhvr>
                                      <p:tavLst>
                                        <p:tav tm="0">
                                          <p:val>
                                            <p:strVal val="#ppt_y-#ppt_h*1.125000"/>
                                          </p:val>
                                        </p:tav>
                                        <p:tav tm="100000">
                                          <p:val>
                                            <p:strVal val="#ppt_y"/>
                                          </p:val>
                                        </p:tav>
                                      </p:tavLst>
                                    </p:anim>
                                    <p:animEffect transition="in" filter="wipe(down)">
                                      <p:cBhvr>
                                        <p:cTn id="57" dur="500"/>
                                        <p:tgtEl>
                                          <p:spTgt spid="27"/>
                                        </p:tgtEl>
                                      </p:cBhvr>
                                    </p:animEffect>
                                  </p:childTnLst>
                                </p:cTn>
                              </p:par>
                            </p:childTnLst>
                          </p:cTn>
                        </p:par>
                        <p:par>
                          <p:cTn id="58" fill="hold">
                            <p:stCondLst>
                              <p:cond delay="6250"/>
                            </p:stCondLst>
                            <p:childTnLst>
                              <p:par>
                                <p:cTn id="59" presetID="22" presetClass="entr" presetSubtype="4"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par>
                          <p:cTn id="65" fill="hold">
                            <p:stCondLst>
                              <p:cond delay="675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par>
                          <p:cTn id="69" fill="hold">
                            <p:stCondLst>
                              <p:cond delay="7250"/>
                            </p:stCondLst>
                            <p:childTnLst>
                              <p:par>
                                <p:cTn id="70" presetID="47"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750"/>
                                        <p:tgtEl>
                                          <p:spTgt spid="31"/>
                                        </p:tgtEl>
                                      </p:cBhvr>
                                    </p:animEffect>
                                    <p:anim calcmode="lin" valueType="num">
                                      <p:cBhvr>
                                        <p:cTn id="73" dur="750" fill="hold"/>
                                        <p:tgtEl>
                                          <p:spTgt spid="31"/>
                                        </p:tgtEl>
                                        <p:attrNameLst>
                                          <p:attrName>ppt_x</p:attrName>
                                        </p:attrNameLst>
                                      </p:cBhvr>
                                      <p:tavLst>
                                        <p:tav tm="0">
                                          <p:val>
                                            <p:strVal val="#ppt_x"/>
                                          </p:val>
                                        </p:tav>
                                        <p:tav tm="100000">
                                          <p:val>
                                            <p:strVal val="#ppt_x"/>
                                          </p:val>
                                        </p:tav>
                                      </p:tavLst>
                                    </p:anim>
                                    <p:anim calcmode="lin" valueType="num">
                                      <p:cBhvr>
                                        <p:cTn id="74" dur="750" fill="hold"/>
                                        <p:tgtEl>
                                          <p:spTgt spid="31"/>
                                        </p:tgtEl>
                                        <p:attrNameLst>
                                          <p:attrName>ppt_y</p:attrName>
                                        </p:attrNameLst>
                                      </p:cBhvr>
                                      <p:tavLst>
                                        <p:tav tm="0">
                                          <p:val>
                                            <p:strVal val="#ppt_y-.1"/>
                                          </p:val>
                                        </p:tav>
                                        <p:tav tm="100000">
                                          <p:val>
                                            <p:strVal val="#ppt_y"/>
                                          </p:val>
                                        </p:tav>
                                      </p:tavLst>
                                    </p:anim>
                                  </p:childTnLst>
                                </p:cTn>
                              </p:par>
                            </p:childTnLst>
                          </p:cTn>
                        </p:par>
                        <p:par>
                          <p:cTn id="75" fill="hold">
                            <p:stCondLst>
                              <p:cond delay="8000"/>
                            </p:stCondLst>
                            <p:childTnLst>
                              <p:par>
                                <p:cTn id="76" presetID="12" presetClass="entr" presetSubtype="1"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p:tgtEl>
                                          <p:spTgt spid="28"/>
                                        </p:tgtEl>
                                        <p:attrNameLst>
                                          <p:attrName>ppt_y</p:attrName>
                                        </p:attrNameLst>
                                      </p:cBhvr>
                                      <p:tavLst>
                                        <p:tav tm="0">
                                          <p:val>
                                            <p:strVal val="#ppt_y-#ppt_h*1.125000"/>
                                          </p:val>
                                        </p:tav>
                                        <p:tav tm="100000">
                                          <p:val>
                                            <p:strVal val="#ppt_y"/>
                                          </p:val>
                                        </p:tav>
                                      </p:tavLst>
                                    </p:anim>
                                    <p:animEffect transition="in" filter="wipe(down)">
                                      <p:cBhvr>
                                        <p:cTn id="79" dur="500"/>
                                        <p:tgtEl>
                                          <p:spTgt spid="28"/>
                                        </p:tgtEl>
                                      </p:cBhvr>
                                    </p:animEffect>
                                  </p:childTnLst>
                                </p:cTn>
                              </p:par>
                            </p:childTnLst>
                          </p:cTn>
                        </p:par>
                        <p:par>
                          <p:cTn id="80" fill="hold">
                            <p:stCondLst>
                              <p:cond delay="8500"/>
                            </p:stCondLst>
                            <p:childTnLst>
                              <p:par>
                                <p:cTn id="81" presetID="2" presetClass="entr" presetSubtype="4" fill="hold" nodeType="after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childTnLst>
                          </p:cTn>
                        </p:par>
                        <p:par>
                          <p:cTn id="89" fill="hold">
                            <p:stCondLst>
                              <p:cond delay="9000"/>
                            </p:stCondLst>
                            <p:childTnLst>
                              <p:par>
                                <p:cTn id="90" presetID="10" presetClass="entr" presetSubtype="0" fill="hold" grpId="0" nodeType="afterEffect">
                                  <p:stCondLst>
                                    <p:cond delay="0"/>
                                  </p:stCondLst>
                                  <p:iterate type="wd">
                                    <p:tmPct val="10000"/>
                                  </p:iterate>
                                  <p:childTnLst>
                                    <p:set>
                                      <p:cBhvr>
                                        <p:cTn id="91" dur="1" fill="hold">
                                          <p:stCondLst>
                                            <p:cond delay="0"/>
                                          </p:stCondLst>
                                        </p:cTn>
                                        <p:tgtEl>
                                          <p:spTgt spid="19"/>
                                        </p:tgtEl>
                                        <p:attrNameLst>
                                          <p:attrName>style.visibility</p:attrName>
                                        </p:attrNameLst>
                                      </p:cBhvr>
                                      <p:to>
                                        <p:strVal val="visible"/>
                                      </p:to>
                                    </p:set>
                                    <p:animEffect transition="in" filter="fade">
                                      <p:cBhvr>
                                        <p:cTn id="9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P spid="19" grpId="0"/>
      <p:bldP spid="20" grpId="0" animBg="1"/>
      <p:bldP spid="21" grpId="0" animBg="1"/>
      <p:bldP spid="22" grpId="0"/>
      <p:bldP spid="23" grpId="0" animBg="1"/>
      <p:bldP spid="24" grpId="0" animBg="1"/>
      <p:bldP spid="25" grpId="0"/>
      <p:bldP spid="26" grpId="0"/>
      <p:bldP spid="27" grpId="0"/>
      <p:bldP spid="28" grpId="0"/>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477566" y="243860"/>
            <a:ext cx="1890982" cy="523220"/>
          </a:xfrm>
          <a:prstGeom prst="rect">
            <a:avLst/>
          </a:prstGeom>
          <a:noFill/>
        </p:spPr>
        <p:txBody>
          <a:bodyPr wrap="square" rtlCol="0">
            <a:spAutoFit/>
          </a:bodyPr>
          <a:lstStyle/>
          <a:p>
            <a:r>
              <a:rPr lang="zh-CN" altLang="en-US" sz="2800" spc="450" dirty="0" smtClean="0">
                <a:solidFill>
                  <a:srgbClr val="2F5597"/>
                </a:solidFill>
                <a:latin typeface="印品黑体" panose="00000500000000000000" pitchFamily="2" charset="-122"/>
                <a:ea typeface="印品黑体" panose="00000500000000000000" pitchFamily="2" charset="-122"/>
              </a:rPr>
              <a:t>受  益 人</a:t>
            </a:r>
            <a:endParaRPr lang="zh-CN" altLang="en-US" sz="2800" spc="450" dirty="0">
              <a:solidFill>
                <a:srgbClr val="2F5597"/>
              </a:solidFill>
              <a:latin typeface="印品黑体" panose="00000500000000000000" pitchFamily="2" charset="-122"/>
              <a:ea typeface="印品黑体" panose="00000500000000000000" pitchFamily="2" charset="-122"/>
            </a:endParaRPr>
          </a:p>
        </p:txBody>
      </p:sp>
      <p:sp>
        <p:nvSpPr>
          <p:cNvPr id="17" name="Rectangle 3"/>
          <p:cNvSpPr/>
          <p:nvPr/>
        </p:nvSpPr>
        <p:spPr>
          <a:xfrm>
            <a:off x="699398" y="1431450"/>
            <a:ext cx="3657600" cy="17526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18" name="Oval 4"/>
          <p:cNvSpPr/>
          <p:nvPr/>
        </p:nvSpPr>
        <p:spPr>
          <a:xfrm>
            <a:off x="475137" y="3803562"/>
            <a:ext cx="717550"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19" name="Oval 12"/>
          <p:cNvSpPr/>
          <p:nvPr/>
        </p:nvSpPr>
        <p:spPr>
          <a:xfrm rot="17022509">
            <a:off x="2289456" y="3850718"/>
            <a:ext cx="717550"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20" name="Oval 14"/>
          <p:cNvSpPr/>
          <p:nvPr/>
        </p:nvSpPr>
        <p:spPr>
          <a:xfrm>
            <a:off x="4091430" y="3790773"/>
            <a:ext cx="715963"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21" name="Oval 16"/>
          <p:cNvSpPr/>
          <p:nvPr/>
        </p:nvSpPr>
        <p:spPr>
          <a:xfrm>
            <a:off x="6018162" y="3808243"/>
            <a:ext cx="715963"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60" name="矩形 59"/>
          <p:cNvSpPr>
            <a:spLocks noChangeArrowheads="1"/>
          </p:cNvSpPr>
          <p:nvPr/>
        </p:nvSpPr>
        <p:spPr bwMode="auto">
          <a:xfrm>
            <a:off x="699398" y="1360156"/>
            <a:ext cx="3600267" cy="162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2800" dirty="0" smtClean="0">
                <a:solidFill>
                  <a:schemeClr val="bg1">
                    <a:lumMod val="95000"/>
                  </a:schemeClr>
                </a:solidFill>
                <a:latin typeface="印品黑体" panose="00000500000000000000" pitchFamily="2" charset="-122"/>
                <a:ea typeface="印品黑体" panose="00000500000000000000" pitchFamily="2" charset="-122"/>
                <a:sym typeface="微软雅黑" pitchFamily="34" charset="-122"/>
              </a:rPr>
              <a:t>指信用证指定有权使用该信用证的人，即出口人或实际供货人</a:t>
            </a:r>
            <a:r>
              <a:rPr lang="zh-CN" altLang="en-US" sz="2000" dirty="0" smtClean="0">
                <a:solidFill>
                  <a:schemeClr val="bg1">
                    <a:lumMod val="95000"/>
                  </a:schemeClr>
                </a:solidFill>
                <a:latin typeface="印品黑体" panose="00000500000000000000" pitchFamily="2" charset="-122"/>
                <a:ea typeface="印品黑体" panose="00000500000000000000" pitchFamily="2" charset="-122"/>
                <a:sym typeface="微软雅黑" pitchFamily="34" charset="-122"/>
              </a:rPr>
              <a:t>。</a:t>
            </a:r>
            <a:endParaRPr lang="zh-CN" altLang="en-US" sz="2000" dirty="0">
              <a:solidFill>
                <a:schemeClr val="bg1">
                  <a:lumMod val="95000"/>
                </a:schemeClr>
              </a:solidFill>
              <a:latin typeface="印品黑体" panose="00000500000000000000" pitchFamily="2" charset="-122"/>
              <a:ea typeface="印品黑体" panose="00000500000000000000" pitchFamily="2" charset="-122"/>
              <a:sym typeface="微软雅黑" pitchFamily="34" charset="-122"/>
            </a:endParaRPr>
          </a:p>
        </p:txBody>
      </p:sp>
      <p:grpSp>
        <p:nvGrpSpPr>
          <p:cNvPr id="25" name="Group 23"/>
          <p:cNvGrpSpPr/>
          <p:nvPr/>
        </p:nvGrpSpPr>
        <p:grpSpPr>
          <a:xfrm>
            <a:off x="2528198" y="4051616"/>
            <a:ext cx="389342" cy="339426"/>
            <a:chOff x="7540014" y="4306907"/>
            <a:chExt cx="389342" cy="339426"/>
          </a:xfrm>
          <a:solidFill>
            <a:schemeClr val="bg1"/>
          </a:solidFill>
        </p:grpSpPr>
        <p:sp>
          <p:nvSpPr>
            <p:cNvPr id="26"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7"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8"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9"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0"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1"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2"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grpSp>
        <p:nvGrpSpPr>
          <p:cNvPr id="37" name="Group 35"/>
          <p:cNvGrpSpPr/>
          <p:nvPr/>
        </p:nvGrpSpPr>
        <p:grpSpPr>
          <a:xfrm>
            <a:off x="6174877" y="4032897"/>
            <a:ext cx="379359" cy="376864"/>
            <a:chOff x="6853673" y="3715407"/>
            <a:chExt cx="379359" cy="376864"/>
          </a:xfrm>
          <a:solidFill>
            <a:schemeClr val="bg1"/>
          </a:solidFill>
        </p:grpSpPr>
        <p:sp>
          <p:nvSpPr>
            <p:cNvPr id="38"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9"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0"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1"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2" name="Freeform 154"/>
            <p:cNvSpPr>
              <a:spLocks/>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3" name="Freeform 155"/>
            <p:cNvSpPr>
              <a:spLocks/>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4" name="Freeform 156"/>
            <p:cNvSpPr>
              <a:spLocks/>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5" name="Freeform 157"/>
            <p:cNvSpPr>
              <a:spLocks/>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6" name="Freeform 158"/>
            <p:cNvSpPr>
              <a:spLocks/>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7"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8" name="Freeform 160"/>
            <p:cNvSpPr>
              <a:spLocks/>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9" name="Freeform 161"/>
            <p:cNvSpPr>
              <a:spLocks/>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0" name="Freeform 162"/>
            <p:cNvSpPr>
              <a:spLocks/>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1" name="Freeform 163"/>
            <p:cNvSpPr>
              <a:spLocks/>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2" name="Freeform 164"/>
            <p:cNvSpPr>
              <a:spLocks/>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3" name="Freeform 165"/>
            <p:cNvSpPr>
              <a:spLocks/>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4"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5"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grpSp>
        <p:nvGrpSpPr>
          <p:cNvPr id="56" name="Group 54"/>
          <p:cNvGrpSpPr/>
          <p:nvPr/>
        </p:nvGrpSpPr>
        <p:grpSpPr>
          <a:xfrm>
            <a:off x="4299665" y="4056296"/>
            <a:ext cx="299494" cy="389342"/>
            <a:chOff x="6421904" y="4798576"/>
            <a:chExt cx="299494" cy="389342"/>
          </a:xfrm>
          <a:solidFill>
            <a:schemeClr val="bg1"/>
          </a:solidFill>
        </p:grpSpPr>
        <p:sp>
          <p:nvSpPr>
            <p:cNvPr id="57"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8"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sp>
        <p:nvSpPr>
          <p:cNvPr id="69" name="Oval 4"/>
          <p:cNvSpPr/>
          <p:nvPr/>
        </p:nvSpPr>
        <p:spPr>
          <a:xfrm>
            <a:off x="7754548" y="3890604"/>
            <a:ext cx="717550"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pic>
        <p:nvPicPr>
          <p:cNvPr id="71" name="图片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998" y="1469071"/>
            <a:ext cx="3645459" cy="1723448"/>
          </a:xfrm>
          <a:prstGeom prst="rect">
            <a:avLst/>
          </a:prstGeom>
        </p:spPr>
      </p:pic>
    </p:spTree>
    <p:extLst>
      <p:ext uri="{BB962C8B-B14F-4D97-AF65-F5344CB8AC3E}">
        <p14:creationId xmlns:p14="http://schemas.microsoft.com/office/powerpoint/2010/main" val="306909302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60"/>
                                        </p:tgtEl>
                                        <p:attrNameLst>
                                          <p:attrName>style.visibility</p:attrName>
                                        </p:attrNameLst>
                                      </p:cBhvr>
                                      <p:to>
                                        <p:strVal val="visible"/>
                                      </p:to>
                                    </p:set>
                                    <p:animEffect transition="in" filter="wipe(right)">
                                      <p:cBhvr>
                                        <p:cTn id="20" dur="500"/>
                                        <p:tgtEl>
                                          <p:spTgt spid="60"/>
                                        </p:tgtEl>
                                      </p:cBhvr>
                                    </p:animEffect>
                                  </p:childTnLst>
                                </p:cTn>
                              </p:par>
                            </p:childTnLst>
                          </p:cTn>
                        </p:par>
                        <p:par>
                          <p:cTn id="21" fill="hold">
                            <p:stCondLst>
                              <p:cond delay="2500"/>
                            </p:stCondLst>
                            <p:childTnLst>
                              <p:par>
                                <p:cTn id="22" presetID="21"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400"/>
                                        <p:tgtEl>
                                          <p:spTgt spid="18"/>
                                        </p:tgtEl>
                                      </p:cBhvr>
                                    </p:animEffect>
                                  </p:childTnLst>
                                </p:cTn>
                              </p:par>
                            </p:childTnLst>
                          </p:cTn>
                        </p:par>
                        <p:par>
                          <p:cTn id="25" fill="hold">
                            <p:stCondLst>
                              <p:cond delay="2900"/>
                            </p:stCondLst>
                            <p:childTnLst>
                              <p:par>
                                <p:cTn id="26" presetID="21" presetClass="entr" presetSubtype="1"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400"/>
                                        <p:tgtEl>
                                          <p:spTgt spid="19"/>
                                        </p:tgtEl>
                                      </p:cBhvr>
                                    </p:animEffect>
                                  </p:childTnLst>
                                </p:cTn>
                              </p:par>
                            </p:childTnLst>
                          </p:cTn>
                        </p:par>
                        <p:par>
                          <p:cTn id="29" fill="hold">
                            <p:stCondLst>
                              <p:cond delay="3300"/>
                            </p:stCondLst>
                            <p:childTnLst>
                              <p:par>
                                <p:cTn id="30" presetID="21" presetClass="entr" presetSubtype="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400"/>
                                        <p:tgtEl>
                                          <p:spTgt spid="20"/>
                                        </p:tgtEl>
                                      </p:cBhvr>
                                    </p:animEffect>
                                  </p:childTnLst>
                                </p:cTn>
                              </p:par>
                            </p:childTnLst>
                          </p:cTn>
                        </p:par>
                        <p:par>
                          <p:cTn id="33" fill="hold">
                            <p:stCondLst>
                              <p:cond delay="3700"/>
                            </p:stCondLst>
                            <p:childTnLst>
                              <p:par>
                                <p:cTn id="34" presetID="21"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400"/>
                                        <p:tgtEl>
                                          <p:spTgt spid="21"/>
                                        </p:tgtEl>
                                      </p:cBhvr>
                                    </p:animEffect>
                                  </p:childTnLst>
                                </p:cTn>
                              </p:par>
                            </p:childTnLst>
                          </p:cTn>
                        </p:par>
                        <p:par>
                          <p:cTn id="37" fill="hold">
                            <p:stCondLst>
                              <p:cond delay="4100"/>
                            </p:stCondLst>
                            <p:childTnLst>
                              <p:par>
                                <p:cTn id="38" presetID="21" presetClass="entr" presetSubtype="1"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heel(1)">
                                      <p:cBhvr>
                                        <p:cTn id="40" dur="4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0" grpId="0" animBg="1"/>
      <p:bldP spid="21" grpId="0" animBg="1"/>
      <p:bldP spid="60" grpId="0"/>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754300" y="343383"/>
            <a:ext cx="5337512" cy="124942"/>
            <a:chOff x="2339067" y="457843"/>
            <a:chExt cx="7116682" cy="166589"/>
          </a:xfrm>
        </p:grpSpPr>
        <p:grpSp>
          <p:nvGrpSpPr>
            <p:cNvPr id="8" name="组合 7"/>
            <p:cNvGrpSpPr/>
            <p:nvPr/>
          </p:nvGrpSpPr>
          <p:grpSpPr>
            <a:xfrm>
              <a:off x="2339067" y="457843"/>
              <a:ext cx="1828586" cy="136906"/>
              <a:chOff x="2989063" y="523944"/>
              <a:chExt cx="1828586" cy="136906"/>
            </a:xfrm>
          </p:grpSpPr>
          <p:sp>
            <p:nvSpPr>
              <p:cNvPr id="16" name="椭圆 15"/>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7" name="椭圆 16"/>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8" name="椭圆 17"/>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9" name="椭圆 18"/>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10" name="组合 9"/>
            <p:cNvGrpSpPr/>
            <p:nvPr/>
          </p:nvGrpSpPr>
          <p:grpSpPr>
            <a:xfrm flipH="1">
              <a:off x="7627163" y="487526"/>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5" name="椭圆 14"/>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20" name="文本框 19"/>
          <p:cNvSpPr txBox="1"/>
          <p:nvPr/>
        </p:nvSpPr>
        <p:spPr>
          <a:xfrm>
            <a:off x="3566202" y="232319"/>
            <a:ext cx="1588897" cy="584775"/>
          </a:xfrm>
          <a:prstGeom prst="rect">
            <a:avLst/>
          </a:prstGeom>
          <a:noFill/>
        </p:spPr>
        <p:txBody>
          <a:bodyPr wrap="none" rtlCol="0">
            <a:spAutoFit/>
          </a:bodyPr>
          <a:lstStyle/>
          <a:p>
            <a:r>
              <a:rPr lang="zh-CN" altLang="en-US" sz="3200" spc="450" dirty="0" smtClean="0">
                <a:solidFill>
                  <a:srgbClr val="2F5597"/>
                </a:solidFill>
                <a:latin typeface="印品黑体" panose="00000500000000000000" pitchFamily="2" charset="-122"/>
                <a:ea typeface="印品黑体" panose="00000500000000000000" pitchFamily="2" charset="-122"/>
              </a:rPr>
              <a:t>通知行</a:t>
            </a:r>
            <a:endParaRPr lang="zh-CN" altLang="en-US" sz="3200" spc="450" dirty="0">
              <a:solidFill>
                <a:srgbClr val="2F5597"/>
              </a:solidFill>
              <a:latin typeface="印品黑体" panose="00000500000000000000" pitchFamily="2" charset="-122"/>
              <a:ea typeface="印品黑体" panose="00000500000000000000" pitchFamily="2" charset="-122"/>
            </a:endParaRPr>
          </a:p>
        </p:txBody>
      </p:sp>
      <p:sp>
        <p:nvSpPr>
          <p:cNvPr id="21" name="矩形 20"/>
          <p:cNvSpPr/>
          <p:nvPr/>
        </p:nvSpPr>
        <p:spPr>
          <a:xfrm>
            <a:off x="1737965" y="1662705"/>
            <a:ext cx="5800681" cy="183112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latin typeface="印品黑体" panose="00000500000000000000" pitchFamily="2" charset="-122"/>
              <a:ea typeface="印品黑体" panose="00000500000000000000" pitchFamily="2" charset="-122"/>
            </a:endParaRPr>
          </a:p>
        </p:txBody>
      </p:sp>
      <p:sp>
        <p:nvSpPr>
          <p:cNvPr id="22" name="文本框 21"/>
          <p:cNvSpPr txBox="1"/>
          <p:nvPr/>
        </p:nvSpPr>
        <p:spPr>
          <a:xfrm>
            <a:off x="1807000" y="1662706"/>
            <a:ext cx="5731646" cy="1200329"/>
          </a:xfrm>
          <a:prstGeom prst="rect">
            <a:avLst/>
          </a:prstGeom>
          <a:noFill/>
          <a:effectLst>
            <a:outerShdw sx="1000" sy="1000" algn="ctr" rotWithShape="0">
              <a:srgbClr val="000000"/>
            </a:outerShdw>
          </a:effectLst>
        </p:spPr>
        <p:txBody>
          <a:bodyPr wrap="square">
            <a:spAutoFit/>
          </a:bodyPr>
          <a:lstStyle/>
          <a:p>
            <a:r>
              <a:rPr lang="zh-CN" altLang="en-US" sz="2400" dirty="0" smtClean="0">
                <a:solidFill>
                  <a:schemeClr val="bg1"/>
                </a:solidFill>
              </a:rPr>
              <a:t>是指受开证行的委托。将信用证转交出口人所在地银行。它只证明信用证的真实性，并不承担其它义务。</a:t>
            </a:r>
            <a:endParaRPr kumimoji="1" lang="zh-CN" altLang="en-US" sz="1800" dirty="0"/>
          </a:p>
        </p:txBody>
      </p:sp>
    </p:spTree>
    <p:extLst>
      <p:ext uri="{BB962C8B-B14F-4D97-AF65-F5344CB8AC3E}">
        <p14:creationId xmlns:p14="http://schemas.microsoft.com/office/powerpoint/2010/main" val="304045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drap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strVal val="#ppt_w+.3"/>
                                          </p:val>
                                        </p:tav>
                                        <p:tav tm="100000">
                                          <p:val>
                                            <p:strVal val="#ppt_w"/>
                                          </p:val>
                                        </p:tav>
                                      </p:tavLst>
                                    </p:anim>
                                    <p:anim calcmode="lin" valueType="num">
                                      <p:cBhvr>
                                        <p:cTn id="8" dur="1250" fill="hold"/>
                                        <p:tgtEl>
                                          <p:spTgt spid="7"/>
                                        </p:tgtEl>
                                        <p:attrNameLst>
                                          <p:attrName>ppt_h</p:attrName>
                                        </p:attrNameLst>
                                      </p:cBhvr>
                                      <p:tavLst>
                                        <p:tav tm="0">
                                          <p:val>
                                            <p:strVal val="#ppt_h"/>
                                          </p:val>
                                        </p:tav>
                                        <p:tav tm="100000">
                                          <p:val>
                                            <p:strVal val="#ppt_h"/>
                                          </p:val>
                                        </p:tav>
                                      </p:tavLst>
                                    </p:anim>
                                    <p:animEffect transition="in" filter="fade">
                                      <p:cBhvr>
                                        <p:cTn id="9" dur="1250"/>
                                        <p:tgtEl>
                                          <p:spTgt spid="7"/>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7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477566" y="243860"/>
            <a:ext cx="1890982" cy="523220"/>
          </a:xfrm>
          <a:prstGeom prst="rect">
            <a:avLst/>
          </a:prstGeom>
          <a:noFill/>
        </p:spPr>
        <p:txBody>
          <a:bodyPr wrap="square" rtlCol="0">
            <a:spAutoFit/>
          </a:bodyPr>
          <a:lstStyle/>
          <a:p>
            <a:r>
              <a:rPr lang="zh-CN" altLang="en-US" sz="2800" spc="450" dirty="0" smtClean="0">
                <a:solidFill>
                  <a:srgbClr val="2F5597"/>
                </a:solidFill>
                <a:latin typeface="印品黑体" panose="00000500000000000000" pitchFamily="2" charset="-122"/>
                <a:ea typeface="印品黑体" panose="00000500000000000000" pitchFamily="2" charset="-122"/>
              </a:rPr>
              <a:t> 议</a:t>
            </a:r>
            <a:r>
              <a:rPr lang="zh-CN" altLang="en-US" sz="2800" spc="450" dirty="0">
                <a:solidFill>
                  <a:srgbClr val="2F5597"/>
                </a:solidFill>
                <a:latin typeface="印品黑体" panose="00000500000000000000" pitchFamily="2" charset="-122"/>
                <a:ea typeface="印品黑体" panose="00000500000000000000" pitchFamily="2" charset="-122"/>
              </a:rPr>
              <a:t>付行</a:t>
            </a:r>
          </a:p>
        </p:txBody>
      </p:sp>
      <p:sp>
        <p:nvSpPr>
          <p:cNvPr id="17" name="Rectangle 3"/>
          <p:cNvSpPr/>
          <p:nvPr/>
        </p:nvSpPr>
        <p:spPr>
          <a:xfrm>
            <a:off x="914400" y="1127960"/>
            <a:ext cx="3657600" cy="17526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18" name="Oval 4"/>
          <p:cNvSpPr/>
          <p:nvPr/>
        </p:nvSpPr>
        <p:spPr>
          <a:xfrm>
            <a:off x="578140" y="3012325"/>
            <a:ext cx="717550"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19" name="Oval 12"/>
          <p:cNvSpPr/>
          <p:nvPr/>
        </p:nvSpPr>
        <p:spPr>
          <a:xfrm>
            <a:off x="2291042" y="3009862"/>
            <a:ext cx="717550"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20" name="Oval 14"/>
          <p:cNvSpPr/>
          <p:nvPr/>
        </p:nvSpPr>
        <p:spPr>
          <a:xfrm>
            <a:off x="4221887" y="3009862"/>
            <a:ext cx="715963"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21" name="Oval 16"/>
          <p:cNvSpPr/>
          <p:nvPr/>
        </p:nvSpPr>
        <p:spPr>
          <a:xfrm>
            <a:off x="6063981" y="2981409"/>
            <a:ext cx="715963"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sp>
        <p:nvSpPr>
          <p:cNvPr id="60" name="矩形 59"/>
          <p:cNvSpPr>
            <a:spLocks noChangeArrowheads="1"/>
          </p:cNvSpPr>
          <p:nvPr/>
        </p:nvSpPr>
        <p:spPr bwMode="auto">
          <a:xfrm rot="10800000" flipV="1">
            <a:off x="956490" y="1298250"/>
            <a:ext cx="3454240" cy="160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defTabSz="914400">
              <a:spcBef>
                <a:spcPts val="0"/>
              </a:spcBef>
              <a:buNone/>
            </a:pPr>
            <a:r>
              <a:rPr lang="zh-CN" altLang="en-US" sz="2000" dirty="0">
                <a:solidFill>
                  <a:schemeClr val="bg1"/>
                </a:solidFill>
              </a:rPr>
              <a:t>是指愿意买入受益人交来跟单汇票的银行。议付行可以是指定的银行，也可以是非指定的银行，由信用证的条款开规定。</a:t>
            </a:r>
            <a:endParaRPr lang="zh-CN" altLang="zh-CN" sz="2400" dirty="0">
              <a:solidFill>
                <a:schemeClr val="bg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zh-CN" altLang="zh-CN" sz="2000" dirty="0">
              <a:solidFill>
                <a:schemeClr val="bg1"/>
              </a:solidFill>
            </a:endParaRPr>
          </a:p>
        </p:txBody>
      </p:sp>
      <p:grpSp>
        <p:nvGrpSpPr>
          <p:cNvPr id="2" name="组合 1"/>
          <p:cNvGrpSpPr/>
          <p:nvPr/>
        </p:nvGrpSpPr>
        <p:grpSpPr>
          <a:xfrm>
            <a:off x="175129" y="3165819"/>
            <a:ext cx="1478542" cy="1211575"/>
            <a:chOff x="878690" y="3168282"/>
            <a:chExt cx="1478542" cy="1211575"/>
          </a:xfrm>
        </p:grpSpPr>
        <p:grpSp>
          <p:nvGrpSpPr>
            <p:cNvPr id="22" name="Group 20"/>
            <p:cNvGrpSpPr/>
            <p:nvPr/>
          </p:nvGrpSpPr>
          <p:grpSpPr>
            <a:xfrm>
              <a:off x="1427362" y="3168282"/>
              <a:ext cx="401822" cy="404317"/>
              <a:chOff x="7971783" y="2080670"/>
              <a:chExt cx="401822" cy="404317"/>
            </a:xfrm>
            <a:solidFill>
              <a:schemeClr val="bg1"/>
            </a:solidFill>
          </p:grpSpPr>
          <p:sp>
            <p:nvSpPr>
              <p:cNvPr id="23"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4" name="Freeform 43"/>
              <p:cNvSpPr>
                <a:spLocks/>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sp>
          <p:nvSpPr>
            <p:cNvPr id="61" name="矩形 60"/>
            <p:cNvSpPr/>
            <p:nvPr/>
          </p:nvSpPr>
          <p:spPr>
            <a:xfrm>
              <a:off x="1036048" y="3818354"/>
              <a:ext cx="1163825" cy="323159"/>
            </a:xfrm>
            <a:prstGeom prst="rect">
              <a:avLst/>
            </a:prstGeom>
          </p:spPr>
          <p:txBody>
            <a:bodyPr wrap="square" lIns="68573" tIns="34287" rIns="68573" bIns="34287">
              <a:spAutoFit/>
            </a:bodyPr>
            <a:lstStyle/>
            <a:p>
              <a:pPr algn="ctr"/>
              <a:r>
                <a:rPr lang="zh-CN" altLang="en-US" sz="1650" b="1" dirty="0">
                  <a:solidFill>
                    <a:srgbClr val="2F5597"/>
                  </a:solidFill>
                  <a:latin typeface="印品黑体" panose="00000500000000000000" pitchFamily="2" charset="-122"/>
                  <a:ea typeface="印品黑体" panose="00000500000000000000" pitchFamily="2" charset="-122"/>
                </a:rPr>
                <a:t>表面真实</a:t>
              </a:r>
            </a:p>
          </p:txBody>
        </p:sp>
        <p:sp>
          <p:nvSpPr>
            <p:cNvPr id="62" name="矩形 47"/>
            <p:cNvSpPr>
              <a:spLocks noChangeArrowheads="1"/>
            </p:cNvSpPr>
            <p:nvPr/>
          </p:nvSpPr>
          <p:spPr bwMode="auto">
            <a:xfrm>
              <a:off x="878690" y="4133642"/>
              <a:ext cx="1478542" cy="24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smtClean="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rPr>
                <a:t>核查单据是否伪造</a:t>
              </a: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endParaRPr>
            </a:p>
          </p:txBody>
        </p:sp>
      </p:grpSp>
      <p:grpSp>
        <p:nvGrpSpPr>
          <p:cNvPr id="25" name="Group 23"/>
          <p:cNvGrpSpPr/>
          <p:nvPr/>
        </p:nvGrpSpPr>
        <p:grpSpPr>
          <a:xfrm>
            <a:off x="2488501" y="3209495"/>
            <a:ext cx="389342" cy="339426"/>
            <a:chOff x="7540014" y="4306907"/>
            <a:chExt cx="389342" cy="339426"/>
          </a:xfrm>
          <a:solidFill>
            <a:schemeClr val="bg1"/>
          </a:solidFill>
        </p:grpSpPr>
        <p:sp>
          <p:nvSpPr>
            <p:cNvPr id="26"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7"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8"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29"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0"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1"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2"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grpSp>
        <p:nvGrpSpPr>
          <p:cNvPr id="37" name="Group 35"/>
          <p:cNvGrpSpPr/>
          <p:nvPr/>
        </p:nvGrpSpPr>
        <p:grpSpPr>
          <a:xfrm>
            <a:off x="6231388" y="3146549"/>
            <a:ext cx="379359" cy="376864"/>
            <a:chOff x="6853673" y="3715407"/>
            <a:chExt cx="379359" cy="376864"/>
          </a:xfrm>
          <a:solidFill>
            <a:schemeClr val="bg1"/>
          </a:solidFill>
        </p:grpSpPr>
        <p:sp>
          <p:nvSpPr>
            <p:cNvPr id="38"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39"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0"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1"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2" name="Freeform 154"/>
            <p:cNvSpPr>
              <a:spLocks/>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3" name="Freeform 155"/>
            <p:cNvSpPr>
              <a:spLocks/>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4" name="Freeform 156"/>
            <p:cNvSpPr>
              <a:spLocks/>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5" name="Freeform 157"/>
            <p:cNvSpPr>
              <a:spLocks/>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6" name="Freeform 158"/>
            <p:cNvSpPr>
              <a:spLocks/>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7"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8" name="Freeform 160"/>
            <p:cNvSpPr>
              <a:spLocks/>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49" name="Freeform 161"/>
            <p:cNvSpPr>
              <a:spLocks/>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0" name="Freeform 162"/>
            <p:cNvSpPr>
              <a:spLocks/>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1" name="Freeform 163"/>
            <p:cNvSpPr>
              <a:spLocks/>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2" name="Freeform 164"/>
            <p:cNvSpPr>
              <a:spLocks/>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3" name="Freeform 165"/>
            <p:cNvSpPr>
              <a:spLocks/>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4"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5"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grpSp>
        <p:nvGrpSpPr>
          <p:cNvPr id="56" name="Group 54"/>
          <p:cNvGrpSpPr/>
          <p:nvPr/>
        </p:nvGrpSpPr>
        <p:grpSpPr>
          <a:xfrm>
            <a:off x="4434053" y="3211245"/>
            <a:ext cx="299494" cy="389342"/>
            <a:chOff x="6421904" y="4798576"/>
            <a:chExt cx="299494" cy="389342"/>
          </a:xfrm>
          <a:solidFill>
            <a:schemeClr val="bg1"/>
          </a:solidFill>
        </p:grpSpPr>
        <p:sp>
          <p:nvSpPr>
            <p:cNvPr id="57"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58"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sp>
        <p:nvSpPr>
          <p:cNvPr id="63" name="矩形 62"/>
          <p:cNvSpPr/>
          <p:nvPr/>
        </p:nvSpPr>
        <p:spPr>
          <a:xfrm>
            <a:off x="2067111" y="3815891"/>
            <a:ext cx="1163825" cy="323159"/>
          </a:xfrm>
          <a:prstGeom prst="rect">
            <a:avLst/>
          </a:prstGeom>
        </p:spPr>
        <p:txBody>
          <a:bodyPr wrap="square" lIns="68573" tIns="34287" rIns="68573" bIns="34287">
            <a:spAutoFit/>
          </a:bodyPr>
          <a:lstStyle/>
          <a:p>
            <a:pPr algn="ctr"/>
            <a:r>
              <a:rPr lang="zh-CN" altLang="en-US" sz="1650" b="1" dirty="0">
                <a:solidFill>
                  <a:srgbClr val="2F5597"/>
                </a:solidFill>
                <a:latin typeface="印品黑体" panose="00000500000000000000" pitchFamily="2" charset="-122"/>
                <a:ea typeface="印品黑体" panose="00000500000000000000" pitchFamily="2" charset="-122"/>
              </a:rPr>
              <a:t>单证相符</a:t>
            </a:r>
          </a:p>
        </p:txBody>
      </p:sp>
      <p:sp>
        <p:nvSpPr>
          <p:cNvPr id="64" name="矩形 47"/>
          <p:cNvSpPr>
            <a:spLocks noChangeArrowheads="1"/>
          </p:cNvSpPr>
          <p:nvPr/>
        </p:nvSpPr>
        <p:spPr bwMode="auto">
          <a:xfrm>
            <a:off x="1909753" y="4131179"/>
            <a:ext cx="1478542" cy="6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smtClean="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rPr>
              <a:t>交单时所有单据内容需与信用证相符合，否则银行会拒付货款。</a:t>
            </a: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endParaRPr>
          </a:p>
        </p:txBody>
      </p:sp>
      <p:sp>
        <p:nvSpPr>
          <p:cNvPr id="65" name="矩形 64"/>
          <p:cNvSpPr/>
          <p:nvPr/>
        </p:nvSpPr>
        <p:spPr>
          <a:xfrm>
            <a:off x="5840050" y="3752048"/>
            <a:ext cx="1259566" cy="323159"/>
          </a:xfrm>
          <a:prstGeom prst="rect">
            <a:avLst/>
          </a:prstGeom>
        </p:spPr>
        <p:txBody>
          <a:bodyPr wrap="square" lIns="68573" tIns="34287" rIns="68573" bIns="34287">
            <a:spAutoFit/>
          </a:bodyPr>
          <a:lstStyle/>
          <a:p>
            <a:pPr algn="ctr"/>
            <a:r>
              <a:rPr lang="zh-CN" altLang="en-US" sz="1650" b="1" dirty="0">
                <a:solidFill>
                  <a:srgbClr val="2F5597"/>
                </a:solidFill>
                <a:latin typeface="印品黑体" panose="00000500000000000000" pitchFamily="2" charset="-122"/>
                <a:ea typeface="印品黑体" panose="00000500000000000000" pitchFamily="2" charset="-122"/>
              </a:rPr>
              <a:t>跟惯例相符</a:t>
            </a:r>
          </a:p>
        </p:txBody>
      </p:sp>
      <p:sp>
        <p:nvSpPr>
          <p:cNvPr id="66" name="矩形 47"/>
          <p:cNvSpPr>
            <a:spLocks noChangeArrowheads="1"/>
          </p:cNvSpPr>
          <p:nvPr/>
        </p:nvSpPr>
        <p:spPr bwMode="auto">
          <a:xfrm>
            <a:off x="5682692" y="4102726"/>
            <a:ext cx="1478542" cy="103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smtClean="0">
                <a:solidFill>
                  <a:schemeClr val="tx1">
                    <a:lumMod val="75000"/>
                    <a:lumOff val="25000"/>
                  </a:schemeClr>
                </a:solidFill>
                <a:latin typeface="印品黑体" panose="00000500000000000000" pitchFamily="2" charset="-122"/>
                <a:ea typeface="印品黑体" panose="00000500000000000000" pitchFamily="2" charset="-122"/>
              </a:rPr>
              <a:t>跟</a:t>
            </a:r>
            <a:r>
              <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rPr>
              <a:t>单信用证统一惯例是国际商会制订的、旨在统一各国对跟单信用证条款的解释而供银行界自愿采用的条例</a:t>
            </a:r>
            <a:r>
              <a:rPr lang="zh-CN" altLang="en-US" sz="1050" dirty="0" smtClean="0">
                <a:solidFill>
                  <a:schemeClr val="tx1">
                    <a:lumMod val="75000"/>
                    <a:lumOff val="25000"/>
                  </a:schemeClr>
                </a:solidFill>
                <a:latin typeface="印品黑体" panose="00000500000000000000" pitchFamily="2" charset="-122"/>
                <a:ea typeface="印品黑体" panose="00000500000000000000" pitchFamily="2" charset="-122"/>
              </a:rPr>
              <a:t>。</a:t>
            </a: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endParaRPr>
          </a:p>
        </p:txBody>
      </p:sp>
      <p:sp>
        <p:nvSpPr>
          <p:cNvPr id="67" name="矩形 66"/>
          <p:cNvSpPr/>
          <p:nvPr/>
        </p:nvSpPr>
        <p:spPr>
          <a:xfrm>
            <a:off x="3997162" y="3815891"/>
            <a:ext cx="1163825" cy="323159"/>
          </a:xfrm>
          <a:prstGeom prst="rect">
            <a:avLst/>
          </a:prstGeom>
        </p:spPr>
        <p:txBody>
          <a:bodyPr wrap="square" lIns="68573" tIns="34287" rIns="68573" bIns="34287">
            <a:spAutoFit/>
          </a:bodyPr>
          <a:lstStyle/>
          <a:p>
            <a:pPr algn="ctr"/>
            <a:r>
              <a:rPr lang="zh-CN" altLang="en-US" sz="1650" b="1" dirty="0">
                <a:solidFill>
                  <a:srgbClr val="2F5597"/>
                </a:solidFill>
                <a:latin typeface="印品黑体" panose="00000500000000000000" pitchFamily="2" charset="-122"/>
                <a:ea typeface="印品黑体" panose="00000500000000000000" pitchFamily="2" charset="-122"/>
              </a:rPr>
              <a:t>单单相符</a:t>
            </a:r>
          </a:p>
        </p:txBody>
      </p:sp>
      <p:sp>
        <p:nvSpPr>
          <p:cNvPr id="68" name="矩形 47"/>
          <p:cNvSpPr>
            <a:spLocks noChangeArrowheads="1"/>
          </p:cNvSpPr>
          <p:nvPr/>
        </p:nvSpPr>
        <p:spPr bwMode="auto">
          <a:xfrm>
            <a:off x="3839804" y="4131179"/>
            <a:ext cx="1478542" cy="6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smtClean="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rPr>
              <a:t>根据信用证缮制的单据必须内容一致，否则银行会拒付。</a:t>
            </a: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endParaRPr>
          </a:p>
        </p:txBody>
      </p:sp>
      <p:sp>
        <p:nvSpPr>
          <p:cNvPr id="69" name="Oval 4"/>
          <p:cNvSpPr/>
          <p:nvPr/>
        </p:nvSpPr>
        <p:spPr>
          <a:xfrm>
            <a:off x="7891708" y="2981409"/>
            <a:ext cx="717550" cy="72072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95000"/>
                </a:schemeClr>
              </a:solidFill>
              <a:latin typeface="印品黑体" panose="00000500000000000000" pitchFamily="2" charset="-122"/>
            </a:endParaRPr>
          </a:p>
        </p:txBody>
      </p:sp>
      <p:grpSp>
        <p:nvGrpSpPr>
          <p:cNvPr id="70" name="组合 69"/>
          <p:cNvGrpSpPr/>
          <p:nvPr/>
        </p:nvGrpSpPr>
        <p:grpSpPr>
          <a:xfrm>
            <a:off x="7437286" y="3107449"/>
            <a:ext cx="1478542" cy="1810201"/>
            <a:chOff x="878690" y="3168282"/>
            <a:chExt cx="1478542" cy="1810201"/>
          </a:xfrm>
        </p:grpSpPr>
        <p:sp>
          <p:nvSpPr>
            <p:cNvPr id="74" name="Freeform 42"/>
            <p:cNvSpPr>
              <a:spLocks noEditPoints="1"/>
            </p:cNvSpPr>
            <p:nvPr/>
          </p:nvSpPr>
          <p:spPr bwMode="auto">
            <a:xfrm>
              <a:off x="1427362" y="3168282"/>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sp>
          <p:nvSpPr>
            <p:cNvPr id="72" name="矩形 71"/>
            <p:cNvSpPr/>
            <p:nvPr/>
          </p:nvSpPr>
          <p:spPr>
            <a:xfrm>
              <a:off x="1036048" y="3818354"/>
              <a:ext cx="1163825" cy="323159"/>
            </a:xfrm>
            <a:prstGeom prst="rect">
              <a:avLst/>
            </a:prstGeom>
          </p:spPr>
          <p:txBody>
            <a:bodyPr wrap="square" lIns="68573" tIns="34287" rIns="68573" bIns="34287">
              <a:spAutoFit/>
            </a:bodyPr>
            <a:lstStyle/>
            <a:p>
              <a:pPr algn="ctr"/>
              <a:r>
                <a:rPr lang="zh-CN" altLang="en-US" sz="1650" b="1" dirty="0">
                  <a:solidFill>
                    <a:srgbClr val="2F5597"/>
                  </a:solidFill>
                  <a:latin typeface="印品黑体" panose="00000500000000000000" pitchFamily="2" charset="-122"/>
                  <a:ea typeface="印品黑体" panose="00000500000000000000" pitchFamily="2" charset="-122"/>
                </a:rPr>
                <a:t>不悖常理</a:t>
              </a:r>
            </a:p>
          </p:txBody>
        </p:sp>
        <p:sp>
          <p:nvSpPr>
            <p:cNvPr id="73" name="矩形 47"/>
            <p:cNvSpPr>
              <a:spLocks noChangeArrowheads="1"/>
            </p:cNvSpPr>
            <p:nvPr/>
          </p:nvSpPr>
          <p:spPr bwMode="auto">
            <a:xfrm>
              <a:off x="878690" y="4133642"/>
              <a:ext cx="1478542"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50" dirty="0" smtClean="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rPr>
                <a:t>缮制单据不应该将一些常识性的数据单词打错。一般可能不会提出拒付，但有时可能会拒付货款。</a:t>
              </a: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sym typeface="微软雅黑" pitchFamily="34" charset="-122"/>
              </a:endParaRPr>
            </a:p>
          </p:txBody>
        </p:sp>
        <p:sp>
          <p:nvSpPr>
            <p:cNvPr id="77" name="Freeform 42"/>
            <p:cNvSpPr>
              <a:spLocks noEditPoints="1"/>
            </p:cNvSpPr>
            <p:nvPr/>
          </p:nvSpPr>
          <p:spPr bwMode="auto">
            <a:xfrm>
              <a:off x="1648840" y="3215762"/>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dirty="0">
                <a:solidFill>
                  <a:schemeClr val="bg1">
                    <a:lumMod val="95000"/>
                  </a:schemeClr>
                </a:solidFill>
                <a:latin typeface="印品黑体" panose="00000500000000000000" pitchFamily="2" charset="-122"/>
              </a:endParaRPr>
            </a:p>
          </p:txBody>
        </p:sp>
      </p:grpSp>
      <p:pic>
        <p:nvPicPr>
          <p:cNvPr id="71" name="图片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355" y="1118615"/>
            <a:ext cx="3645459" cy="1723448"/>
          </a:xfrm>
          <a:prstGeom prst="rect">
            <a:avLst/>
          </a:prstGeom>
        </p:spPr>
      </p:pic>
    </p:spTree>
    <p:extLst>
      <p:ext uri="{BB962C8B-B14F-4D97-AF65-F5344CB8AC3E}">
        <p14:creationId xmlns:p14="http://schemas.microsoft.com/office/powerpoint/2010/main" val="140051980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60"/>
                                        </p:tgtEl>
                                        <p:attrNameLst>
                                          <p:attrName>style.visibility</p:attrName>
                                        </p:attrNameLst>
                                      </p:cBhvr>
                                      <p:to>
                                        <p:strVal val="visible"/>
                                      </p:to>
                                    </p:set>
                                    <p:animEffect transition="in" filter="wipe(right)">
                                      <p:cBhvr>
                                        <p:cTn id="20" dur="500"/>
                                        <p:tgtEl>
                                          <p:spTgt spid="60"/>
                                        </p:tgtEl>
                                      </p:cBhvr>
                                    </p:animEffect>
                                  </p:childTnLst>
                                </p:cTn>
                              </p:par>
                            </p:childTnLst>
                          </p:cTn>
                        </p:par>
                        <p:par>
                          <p:cTn id="21" fill="hold">
                            <p:stCondLst>
                              <p:cond delay="2500"/>
                            </p:stCondLst>
                            <p:childTnLst>
                              <p:par>
                                <p:cTn id="22" presetID="21"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400"/>
                                        <p:tgtEl>
                                          <p:spTgt spid="18"/>
                                        </p:tgtEl>
                                      </p:cBhvr>
                                    </p:animEffect>
                                  </p:childTnLst>
                                </p:cTn>
                              </p:par>
                            </p:childTnLst>
                          </p:cTn>
                        </p:par>
                        <p:par>
                          <p:cTn id="25" fill="hold">
                            <p:stCondLst>
                              <p:cond delay="2900"/>
                            </p:stCondLst>
                            <p:childTnLst>
                              <p:par>
                                <p:cTn id="26" presetID="21" presetClass="entr" presetSubtype="1"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400"/>
                                        <p:tgtEl>
                                          <p:spTgt spid="19"/>
                                        </p:tgtEl>
                                      </p:cBhvr>
                                    </p:animEffect>
                                  </p:childTnLst>
                                </p:cTn>
                              </p:par>
                            </p:childTnLst>
                          </p:cTn>
                        </p:par>
                        <p:par>
                          <p:cTn id="29" fill="hold">
                            <p:stCondLst>
                              <p:cond delay="3300"/>
                            </p:stCondLst>
                            <p:childTnLst>
                              <p:par>
                                <p:cTn id="30" presetID="21" presetClass="entr" presetSubtype="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400"/>
                                        <p:tgtEl>
                                          <p:spTgt spid="20"/>
                                        </p:tgtEl>
                                      </p:cBhvr>
                                    </p:animEffect>
                                  </p:childTnLst>
                                </p:cTn>
                              </p:par>
                            </p:childTnLst>
                          </p:cTn>
                        </p:par>
                        <p:par>
                          <p:cTn id="33" fill="hold">
                            <p:stCondLst>
                              <p:cond delay="3700"/>
                            </p:stCondLst>
                            <p:childTnLst>
                              <p:par>
                                <p:cTn id="34" presetID="21"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400"/>
                                        <p:tgtEl>
                                          <p:spTgt spid="21"/>
                                        </p:tgtEl>
                                      </p:cBhvr>
                                    </p:animEffect>
                                  </p:childTnLst>
                                </p:cTn>
                              </p:par>
                            </p:childTnLst>
                          </p:cTn>
                        </p:par>
                        <p:par>
                          <p:cTn id="37" fill="hold">
                            <p:stCondLst>
                              <p:cond delay="4100"/>
                            </p:stCondLst>
                            <p:childTnLst>
                              <p:par>
                                <p:cTn id="38" presetID="21" presetClass="entr" presetSubtype="1"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heel(1)">
                                      <p:cBhvr>
                                        <p:cTn id="40" dur="4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0" grpId="0" animBg="1"/>
      <p:bldP spid="21" grpId="0" animBg="1"/>
      <p:bldP spid="60" grpId="0"/>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259209" y="243860"/>
            <a:ext cx="2574490" cy="461665"/>
          </a:xfrm>
          <a:prstGeom prst="rect">
            <a:avLst/>
          </a:prstGeom>
          <a:noFill/>
        </p:spPr>
        <p:txBody>
          <a:bodyPr wrap="square" rtlCol="0">
            <a:spAutoFit/>
          </a:bodyPr>
          <a:lstStyle/>
          <a:p>
            <a:r>
              <a:rPr lang="zh-CN" altLang="en-US" sz="2400" spc="450" dirty="0" smtClean="0">
                <a:latin typeface="印品黑体" panose="00000500000000000000" pitchFamily="2" charset="-122"/>
                <a:ea typeface="印品黑体" panose="00000500000000000000" pitchFamily="2" charset="-122"/>
              </a:rPr>
              <a:t>当事人的关系</a:t>
            </a:r>
            <a:endParaRPr lang="zh-CN" altLang="en-US" sz="2400" spc="450" dirty="0">
              <a:latin typeface="印品黑体" panose="00000500000000000000" pitchFamily="2" charset="-122"/>
              <a:ea typeface="印品黑体" panose="00000500000000000000" pitchFamily="2" charset="-122"/>
            </a:endParaRPr>
          </a:p>
        </p:txBody>
      </p:sp>
      <p:grpSp>
        <p:nvGrpSpPr>
          <p:cNvPr id="101" name="Group 1"/>
          <p:cNvGrpSpPr/>
          <p:nvPr/>
        </p:nvGrpSpPr>
        <p:grpSpPr>
          <a:xfrm>
            <a:off x="5106998" y="205216"/>
            <a:ext cx="360380" cy="358085"/>
            <a:chOff x="7392564" y="5336936"/>
            <a:chExt cx="556472" cy="552928"/>
          </a:xfrm>
          <a:solidFill>
            <a:schemeClr val="bg1"/>
          </a:solidFill>
        </p:grpSpPr>
        <p:sp>
          <p:nvSpPr>
            <p:cNvPr id="102" name="Freeform 8"/>
            <p:cNvSpPr>
              <a:spLocks/>
            </p:cNvSpPr>
            <p:nvPr/>
          </p:nvSpPr>
          <p:spPr bwMode="auto">
            <a:xfrm>
              <a:off x="7392564" y="5740999"/>
              <a:ext cx="148865" cy="14886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3" name="Freeform 9"/>
            <p:cNvSpPr>
              <a:spLocks/>
            </p:cNvSpPr>
            <p:nvPr/>
          </p:nvSpPr>
          <p:spPr bwMode="auto">
            <a:xfrm>
              <a:off x="7477630" y="5383014"/>
              <a:ext cx="368619" cy="375707"/>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4" name="Freeform 10"/>
            <p:cNvSpPr>
              <a:spLocks/>
            </p:cNvSpPr>
            <p:nvPr/>
          </p:nvSpPr>
          <p:spPr bwMode="auto">
            <a:xfrm>
              <a:off x="7527252" y="5439725"/>
              <a:ext cx="368619" cy="368619"/>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5" name="Freeform 11"/>
            <p:cNvSpPr>
              <a:spLocks/>
            </p:cNvSpPr>
            <p:nvPr/>
          </p:nvSpPr>
          <p:spPr bwMode="auto">
            <a:xfrm>
              <a:off x="7835615" y="5336936"/>
              <a:ext cx="113421" cy="109878"/>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grpSp>
      <p:grpSp>
        <p:nvGrpSpPr>
          <p:cNvPr id="2" name="组合 1"/>
          <p:cNvGrpSpPr/>
          <p:nvPr/>
        </p:nvGrpSpPr>
        <p:grpSpPr>
          <a:xfrm>
            <a:off x="1" y="487174"/>
            <a:ext cx="9825262" cy="3601841"/>
            <a:chOff x="2247900" y="1794314"/>
            <a:chExt cx="8915400" cy="4241362"/>
          </a:xfrm>
        </p:grpSpPr>
        <p:sp>
          <p:nvSpPr>
            <p:cNvPr id="55" name="Rectangle 3"/>
            <p:cNvSpPr>
              <a:spLocks noChangeArrowheads="1"/>
            </p:cNvSpPr>
            <p:nvPr/>
          </p:nvSpPr>
          <p:spPr bwMode="auto">
            <a:xfrm>
              <a:off x="2247900" y="1794314"/>
              <a:ext cx="8915400" cy="543635"/>
            </a:xfrm>
            <a:prstGeom prst="rect">
              <a:avLst/>
            </a:prstGeom>
            <a:noFill/>
            <a:ln>
              <a:noFill/>
            </a:ln>
            <a:effectLst/>
            <a:extLst>
              <a:ext uri="{909E8E84-426E-40DD-AFC4-6F175D3DCCD1}">
                <a14:hiddenFill xmlns:a14="http://schemas.microsoft.com/office/drawing/2010/main">
                  <a:solidFill>
                    <a:srgbClr val="46EB2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chemeClr val="accent1"/>
                </a:buClr>
                <a:buSzPct val="75000"/>
                <a:buFont typeface="Wingdings" charset="2"/>
                <a:buNone/>
                <a:defRPr/>
              </a:pPr>
              <a:endParaRPr kumimoji="1" lang="en-US" altLang="zh-CN" sz="2400" b="1" dirty="0">
                <a:solidFill>
                  <a:srgbClr val="002060"/>
                </a:solidFill>
                <a:latin typeface="宋体" charset="-122"/>
                <a:ea typeface="宋体" charset="-122"/>
              </a:endParaRPr>
            </a:p>
          </p:txBody>
        </p:sp>
        <p:sp>
          <p:nvSpPr>
            <p:cNvPr id="56" name="Text Box 10"/>
            <p:cNvSpPr txBox="1">
              <a:spLocks noChangeArrowheads="1"/>
            </p:cNvSpPr>
            <p:nvPr/>
          </p:nvSpPr>
          <p:spPr bwMode="auto">
            <a:xfrm>
              <a:off x="5429250" y="2251076"/>
              <a:ext cx="774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en-US" altLang="zh-CN" sz="2000" b="1" dirty="0">
                  <a:latin typeface="Times New Roman" charset="0"/>
                  <a:ea typeface="宋体" charset="-122"/>
                </a:rPr>
                <a:t>S/C</a:t>
              </a:r>
            </a:p>
          </p:txBody>
        </p:sp>
        <p:sp>
          <p:nvSpPr>
            <p:cNvPr id="57" name="Line 12"/>
            <p:cNvSpPr>
              <a:spLocks noChangeShapeType="1"/>
            </p:cNvSpPr>
            <p:nvPr/>
          </p:nvSpPr>
          <p:spPr bwMode="auto">
            <a:xfrm>
              <a:off x="5092700" y="2708275"/>
              <a:ext cx="1371600" cy="0"/>
            </a:xfrm>
            <a:prstGeom prst="line">
              <a:avLst/>
            </a:prstGeom>
            <a:noFill/>
            <a:ln w="12700">
              <a:solidFill>
                <a:srgbClr val="99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8" name="Line 13"/>
            <p:cNvSpPr>
              <a:spLocks noChangeShapeType="1"/>
            </p:cNvSpPr>
            <p:nvPr/>
          </p:nvSpPr>
          <p:spPr bwMode="auto">
            <a:xfrm>
              <a:off x="3492500" y="3394076"/>
              <a:ext cx="0" cy="1312863"/>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59" name="Line 15"/>
            <p:cNvSpPr>
              <a:spLocks noChangeShapeType="1"/>
            </p:cNvSpPr>
            <p:nvPr/>
          </p:nvSpPr>
          <p:spPr bwMode="auto">
            <a:xfrm flipV="1">
              <a:off x="7315200" y="3376613"/>
              <a:ext cx="0" cy="1312862"/>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60" name="Line 16"/>
            <p:cNvSpPr>
              <a:spLocks noChangeShapeType="1"/>
            </p:cNvSpPr>
            <p:nvPr/>
          </p:nvSpPr>
          <p:spPr bwMode="auto">
            <a:xfrm flipV="1">
              <a:off x="3949700" y="3394076"/>
              <a:ext cx="0" cy="1312863"/>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61" name="Line 17"/>
            <p:cNvSpPr>
              <a:spLocks noChangeShapeType="1"/>
            </p:cNvSpPr>
            <p:nvPr/>
          </p:nvSpPr>
          <p:spPr bwMode="auto">
            <a:xfrm>
              <a:off x="4254500" y="3394076"/>
              <a:ext cx="0" cy="1312863"/>
            </a:xfrm>
            <a:prstGeom prst="line">
              <a:avLst/>
            </a:prstGeom>
            <a:noFill/>
            <a:ln w="127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 name="Line 18"/>
            <p:cNvSpPr>
              <a:spLocks noChangeShapeType="1"/>
            </p:cNvSpPr>
            <p:nvPr/>
          </p:nvSpPr>
          <p:spPr bwMode="auto">
            <a:xfrm flipH="1">
              <a:off x="4876800" y="5334000"/>
              <a:ext cx="1752600" cy="0"/>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63" name="Line 19"/>
            <p:cNvSpPr>
              <a:spLocks noChangeShapeType="1"/>
            </p:cNvSpPr>
            <p:nvPr/>
          </p:nvSpPr>
          <p:spPr bwMode="auto">
            <a:xfrm>
              <a:off x="7924800" y="3376613"/>
              <a:ext cx="0" cy="1312862"/>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64" name="Line 20"/>
            <p:cNvSpPr>
              <a:spLocks noChangeShapeType="1"/>
            </p:cNvSpPr>
            <p:nvPr/>
          </p:nvSpPr>
          <p:spPr bwMode="auto">
            <a:xfrm flipV="1">
              <a:off x="8216900" y="3376613"/>
              <a:ext cx="0" cy="1312862"/>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65" name="Line 21"/>
            <p:cNvSpPr>
              <a:spLocks noChangeShapeType="1"/>
            </p:cNvSpPr>
            <p:nvPr/>
          </p:nvSpPr>
          <p:spPr bwMode="auto">
            <a:xfrm>
              <a:off x="4876800" y="5562600"/>
              <a:ext cx="1752600" cy="0"/>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sp>
          <p:nvSpPr>
            <p:cNvPr id="66" name="Text Box 22"/>
            <p:cNvSpPr txBox="1">
              <a:spLocks noChangeArrowheads="1"/>
            </p:cNvSpPr>
            <p:nvPr/>
          </p:nvSpPr>
          <p:spPr bwMode="auto">
            <a:xfrm>
              <a:off x="3492500" y="3613151"/>
              <a:ext cx="38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zh-CN" altLang="en-US" sz="2000" b="1">
                  <a:latin typeface="Times New Roman" charset="0"/>
                  <a:ea typeface="宋体" charset="-122"/>
                </a:rPr>
                <a:t>开证</a:t>
              </a:r>
            </a:p>
          </p:txBody>
        </p:sp>
        <p:sp>
          <p:nvSpPr>
            <p:cNvPr id="67" name="Text Box 23"/>
            <p:cNvSpPr txBox="1">
              <a:spLocks noChangeArrowheads="1"/>
            </p:cNvSpPr>
            <p:nvPr/>
          </p:nvSpPr>
          <p:spPr bwMode="auto">
            <a:xfrm>
              <a:off x="6769100" y="3622676"/>
              <a:ext cx="38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zh-CN" altLang="en-US" sz="2000" b="1" dirty="0">
                  <a:latin typeface="Times New Roman" charset="0"/>
                  <a:ea typeface="宋体" charset="-122"/>
                </a:rPr>
                <a:t>通知</a:t>
              </a:r>
            </a:p>
          </p:txBody>
        </p:sp>
        <p:sp>
          <p:nvSpPr>
            <p:cNvPr id="68" name="Text Box 24"/>
            <p:cNvSpPr txBox="1">
              <a:spLocks noChangeArrowheads="1"/>
            </p:cNvSpPr>
            <p:nvPr/>
          </p:nvSpPr>
          <p:spPr bwMode="auto">
            <a:xfrm>
              <a:off x="7385050" y="3622676"/>
              <a:ext cx="38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zh-CN" altLang="en-US" sz="2000" b="1">
                  <a:latin typeface="Times New Roman" charset="0"/>
                  <a:ea typeface="宋体" charset="-122"/>
                </a:rPr>
                <a:t>交单</a:t>
              </a:r>
            </a:p>
          </p:txBody>
        </p:sp>
        <p:sp>
          <p:nvSpPr>
            <p:cNvPr id="69" name="Text Box 25"/>
            <p:cNvSpPr txBox="1">
              <a:spLocks noChangeArrowheads="1"/>
            </p:cNvSpPr>
            <p:nvPr/>
          </p:nvSpPr>
          <p:spPr bwMode="auto">
            <a:xfrm>
              <a:off x="8293100" y="3622676"/>
              <a:ext cx="45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zh-CN" altLang="en-US" sz="2000" b="1">
                  <a:latin typeface="Times New Roman" charset="0"/>
                  <a:ea typeface="宋体" charset="-122"/>
                </a:rPr>
                <a:t>议付</a:t>
              </a:r>
            </a:p>
          </p:txBody>
        </p:sp>
        <p:sp>
          <p:nvSpPr>
            <p:cNvPr id="70" name="Text Box 26"/>
            <p:cNvSpPr txBox="1">
              <a:spLocks noChangeArrowheads="1"/>
            </p:cNvSpPr>
            <p:nvPr/>
          </p:nvSpPr>
          <p:spPr bwMode="auto">
            <a:xfrm>
              <a:off x="4330700" y="3622676"/>
              <a:ext cx="45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zh-CN" altLang="en-US" sz="2000" b="1">
                  <a:latin typeface="Times New Roman" charset="0"/>
                  <a:ea typeface="宋体" charset="-122"/>
                </a:rPr>
                <a:t>付款</a:t>
              </a:r>
            </a:p>
          </p:txBody>
        </p:sp>
        <p:sp>
          <p:nvSpPr>
            <p:cNvPr id="71" name="Text Box 27"/>
            <p:cNvSpPr txBox="1">
              <a:spLocks noChangeArrowheads="1"/>
            </p:cNvSpPr>
            <p:nvPr/>
          </p:nvSpPr>
          <p:spPr bwMode="auto">
            <a:xfrm>
              <a:off x="5410200" y="44958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en-US" altLang="zh-CN" sz="2000" b="1">
                  <a:latin typeface="Times New Roman" charset="0"/>
                  <a:ea typeface="宋体" charset="-122"/>
                </a:rPr>
                <a:t>L/C</a:t>
              </a:r>
            </a:p>
          </p:txBody>
        </p:sp>
        <p:sp>
          <p:nvSpPr>
            <p:cNvPr id="72" name="Text Box 28"/>
            <p:cNvSpPr txBox="1">
              <a:spLocks noChangeArrowheads="1"/>
            </p:cNvSpPr>
            <p:nvPr/>
          </p:nvSpPr>
          <p:spPr bwMode="auto">
            <a:xfrm>
              <a:off x="5257800" y="5638801"/>
              <a:ext cx="914400" cy="396875"/>
            </a:xfrm>
            <a:prstGeom prst="rect">
              <a:avLst/>
            </a:prstGeom>
            <a:noFill/>
            <a:ln>
              <a:noFill/>
            </a:ln>
            <a:effectLst/>
            <a:extLst>
              <a:ext uri="{909E8E84-426E-40DD-AFC4-6F175D3DCCD1}">
                <a14:hiddenFill xmlns:a14="http://schemas.microsoft.com/office/drawing/2010/main">
                  <a:solidFill>
                    <a:srgbClr val="46EB2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kumimoji="1" lang="zh-CN" altLang="en-US" sz="2000" b="1">
                  <a:latin typeface="Times New Roman" charset="0"/>
                  <a:ea typeface="宋体" charset="-122"/>
                </a:rPr>
                <a:t>偿付</a:t>
              </a:r>
            </a:p>
          </p:txBody>
        </p:sp>
        <p:sp>
          <p:nvSpPr>
            <p:cNvPr id="73" name="Line 29"/>
            <p:cNvSpPr>
              <a:spLocks noChangeShapeType="1"/>
            </p:cNvSpPr>
            <p:nvPr/>
          </p:nvSpPr>
          <p:spPr bwMode="auto">
            <a:xfrm flipH="1">
              <a:off x="5067300" y="2860675"/>
              <a:ext cx="1371600" cy="0"/>
            </a:xfrm>
            <a:prstGeom prst="line">
              <a:avLst/>
            </a:prstGeom>
            <a:noFill/>
            <a:ln w="127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zh-CN" altLang="en-US"/>
            </a:p>
          </p:txBody>
        </p:sp>
        <p:sp>
          <p:nvSpPr>
            <p:cNvPr id="74" name="Text Box 30"/>
            <p:cNvSpPr txBox="1">
              <a:spLocks noChangeArrowheads="1"/>
            </p:cNvSpPr>
            <p:nvPr/>
          </p:nvSpPr>
          <p:spPr bwMode="auto">
            <a:xfrm>
              <a:off x="5181600" y="2997201"/>
              <a:ext cx="1143000" cy="396875"/>
            </a:xfrm>
            <a:prstGeom prst="rect">
              <a:avLst/>
            </a:prstGeom>
            <a:noFill/>
            <a:ln>
              <a:noFill/>
            </a:ln>
            <a:effectLst/>
            <a:extLst>
              <a:ext uri="{909E8E84-426E-40DD-AFC4-6F175D3DCCD1}">
                <a14:hiddenFill xmlns:a14="http://schemas.microsoft.com/office/drawing/2010/main">
                  <a:solidFill>
                    <a:srgbClr val="46EB2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kumimoji="1" lang="zh-CN" altLang="en-US" sz="2000" b="1">
                  <a:latin typeface="Times New Roman" charset="0"/>
                  <a:ea typeface="宋体" charset="-122"/>
                </a:rPr>
                <a:t>装货</a:t>
              </a:r>
            </a:p>
          </p:txBody>
        </p:sp>
        <p:sp>
          <p:nvSpPr>
            <p:cNvPr id="75" name="Text Box 34"/>
            <p:cNvSpPr txBox="1">
              <a:spLocks noChangeArrowheads="1"/>
            </p:cNvSpPr>
            <p:nvPr/>
          </p:nvSpPr>
          <p:spPr bwMode="auto">
            <a:xfrm>
              <a:off x="2998150" y="4846639"/>
              <a:ext cx="1726250" cy="820737"/>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en-US" altLang="zh-CN" sz="2000" dirty="0">
                  <a:solidFill>
                    <a:schemeClr val="bg1"/>
                  </a:solidFill>
                  <a:latin typeface="Times New Roman" charset="0"/>
                  <a:ea typeface="宋体" charset="-122"/>
                </a:rPr>
                <a:t>Issuing bank</a:t>
              </a:r>
            </a:p>
            <a:p>
              <a:pPr algn="ctr">
                <a:spcBef>
                  <a:spcPct val="0"/>
                </a:spcBef>
                <a:buClrTx/>
                <a:buFontTx/>
                <a:buNone/>
              </a:pPr>
              <a:r>
                <a:rPr lang="zh-CN" altLang="en-US" sz="2000" dirty="0">
                  <a:solidFill>
                    <a:schemeClr val="bg1"/>
                  </a:solidFill>
                  <a:latin typeface="Times New Roman" charset="0"/>
                  <a:ea typeface="宋体" charset="-122"/>
                </a:rPr>
                <a:t>开证行</a:t>
              </a:r>
            </a:p>
          </p:txBody>
        </p:sp>
        <p:sp>
          <p:nvSpPr>
            <p:cNvPr id="76" name="Line 14"/>
            <p:cNvSpPr>
              <a:spLocks noChangeShapeType="1"/>
            </p:cNvSpPr>
            <p:nvPr/>
          </p:nvSpPr>
          <p:spPr bwMode="auto">
            <a:xfrm>
              <a:off x="4876800" y="4953000"/>
              <a:ext cx="1752600" cy="0"/>
            </a:xfrm>
            <a:prstGeom prst="line">
              <a:avLst/>
            </a:prstGeom>
            <a:noFill/>
            <a:ln w="127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zh-CN" altLang="en-US"/>
            </a:p>
          </p:txBody>
        </p:sp>
        <p:grpSp>
          <p:nvGrpSpPr>
            <p:cNvPr id="77" name="Group 35"/>
            <p:cNvGrpSpPr>
              <a:grpSpLocks/>
            </p:cNvGrpSpPr>
            <p:nvPr/>
          </p:nvGrpSpPr>
          <p:grpSpPr bwMode="auto">
            <a:xfrm>
              <a:off x="2971800" y="2287588"/>
              <a:ext cx="5486400" cy="790575"/>
              <a:chOff x="1008" y="1632"/>
              <a:chExt cx="3412" cy="498"/>
            </a:xfrm>
          </p:grpSpPr>
          <p:sp>
            <p:nvSpPr>
              <p:cNvPr id="116" name="Text Box 33"/>
              <p:cNvSpPr txBox="1">
                <a:spLocks noChangeArrowheads="1"/>
              </p:cNvSpPr>
              <p:nvPr/>
            </p:nvSpPr>
            <p:spPr bwMode="auto">
              <a:xfrm>
                <a:off x="3268" y="1632"/>
                <a:ext cx="1152" cy="48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en-US" altLang="zh-CN" sz="2000" dirty="0">
                    <a:solidFill>
                      <a:schemeClr val="bg1"/>
                    </a:solidFill>
                    <a:latin typeface="Times New Roman" charset="0"/>
                    <a:ea typeface="宋体" charset="-122"/>
                  </a:rPr>
                  <a:t>Beneficiary</a:t>
                </a:r>
              </a:p>
              <a:p>
                <a:pPr algn="ctr">
                  <a:spcBef>
                    <a:spcPct val="0"/>
                  </a:spcBef>
                  <a:buClrTx/>
                  <a:buFontTx/>
                  <a:buNone/>
                </a:pPr>
                <a:r>
                  <a:rPr lang="zh-CN" altLang="en-US" sz="2000" dirty="0">
                    <a:solidFill>
                      <a:schemeClr val="bg1"/>
                    </a:solidFill>
                    <a:latin typeface="Times New Roman" charset="0"/>
                    <a:ea typeface="宋体" charset="-122"/>
                  </a:rPr>
                  <a:t>受益人</a:t>
                </a:r>
                <a:r>
                  <a:rPr lang="en-US" altLang="zh-CN" sz="2000" dirty="0">
                    <a:solidFill>
                      <a:schemeClr val="bg1"/>
                    </a:solidFill>
                    <a:latin typeface="Times New Roman" charset="0"/>
                    <a:ea typeface="宋体" charset="-122"/>
                  </a:rPr>
                  <a:t>(</a:t>
                </a:r>
                <a:r>
                  <a:rPr lang="zh-CN" altLang="en-US" sz="2000" dirty="0">
                    <a:solidFill>
                      <a:schemeClr val="bg1"/>
                    </a:solidFill>
                    <a:latin typeface="Times New Roman" charset="0"/>
                    <a:ea typeface="宋体" charset="-122"/>
                  </a:rPr>
                  <a:t>卖</a:t>
                </a:r>
                <a:r>
                  <a:rPr lang="en-US" altLang="zh-CN" sz="2000" dirty="0">
                    <a:solidFill>
                      <a:schemeClr val="bg1"/>
                    </a:solidFill>
                    <a:latin typeface="Times New Roman" charset="0"/>
                    <a:ea typeface="宋体" charset="-122"/>
                  </a:rPr>
                  <a:t>)</a:t>
                </a:r>
              </a:p>
            </p:txBody>
          </p:sp>
          <p:sp>
            <p:nvSpPr>
              <p:cNvPr id="117" name="Text Box 34"/>
              <p:cNvSpPr txBox="1">
                <a:spLocks noChangeArrowheads="1"/>
              </p:cNvSpPr>
              <p:nvPr/>
            </p:nvSpPr>
            <p:spPr bwMode="auto">
              <a:xfrm>
                <a:off x="1008" y="1632"/>
                <a:ext cx="1044" cy="49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US" altLang="zh-CN" sz="2000" dirty="0">
                    <a:solidFill>
                      <a:schemeClr val="bg1"/>
                    </a:solidFill>
                    <a:latin typeface="Times New Roman" charset="0"/>
                    <a:ea typeface="宋体" charset="-122"/>
                  </a:rPr>
                  <a:t>Applicant</a:t>
                </a:r>
              </a:p>
              <a:p>
                <a:pPr algn="ctr" eaLnBrk="1" hangingPunct="1">
                  <a:spcBef>
                    <a:spcPct val="0"/>
                  </a:spcBef>
                  <a:buClrTx/>
                  <a:buFontTx/>
                  <a:buNone/>
                </a:pPr>
                <a:r>
                  <a:rPr kumimoji="1" lang="zh-CN" altLang="en-US" sz="2000" dirty="0">
                    <a:solidFill>
                      <a:schemeClr val="bg1"/>
                    </a:solidFill>
                    <a:latin typeface="Times New Roman" charset="0"/>
                    <a:ea typeface="宋体" charset="-122"/>
                  </a:rPr>
                  <a:t>申请人</a:t>
                </a:r>
                <a:r>
                  <a:rPr kumimoji="1" lang="en-US" altLang="zh-CN" sz="2000" dirty="0">
                    <a:solidFill>
                      <a:schemeClr val="bg1"/>
                    </a:solidFill>
                    <a:latin typeface="Times New Roman" charset="0"/>
                    <a:ea typeface="宋体" charset="-122"/>
                  </a:rPr>
                  <a:t>(</a:t>
                </a:r>
                <a:r>
                  <a:rPr kumimoji="1" lang="zh-CN" altLang="en-US" sz="2000" dirty="0">
                    <a:solidFill>
                      <a:schemeClr val="bg1"/>
                    </a:solidFill>
                    <a:latin typeface="Times New Roman" charset="0"/>
                    <a:ea typeface="宋体" charset="-122"/>
                  </a:rPr>
                  <a:t>买</a:t>
                </a:r>
                <a:r>
                  <a:rPr kumimoji="1" lang="en-US" altLang="zh-CN" sz="2000" dirty="0">
                    <a:solidFill>
                      <a:schemeClr val="bg1"/>
                    </a:solidFill>
                    <a:latin typeface="Times New Roman" charset="0"/>
                    <a:ea typeface="宋体" charset="-122"/>
                  </a:rPr>
                  <a:t>)</a:t>
                </a:r>
                <a:endParaRPr kumimoji="1" lang="zh-CN" altLang="en-US" sz="2000" dirty="0">
                  <a:solidFill>
                    <a:schemeClr val="bg1"/>
                  </a:solidFill>
                  <a:latin typeface="Times New Roman" charset="0"/>
                  <a:ea typeface="宋体" charset="-122"/>
                </a:endParaRPr>
              </a:p>
            </p:txBody>
          </p:sp>
        </p:grpSp>
        <p:sp>
          <p:nvSpPr>
            <p:cNvPr id="118" name="Text Box 34"/>
            <p:cNvSpPr txBox="1">
              <a:spLocks noChangeArrowheads="1"/>
            </p:cNvSpPr>
            <p:nvPr/>
          </p:nvSpPr>
          <p:spPr bwMode="auto">
            <a:xfrm>
              <a:off x="6642100" y="4876800"/>
              <a:ext cx="1968500" cy="106200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US" altLang="zh-CN" sz="2000" dirty="0" smtClean="0">
                  <a:solidFill>
                    <a:schemeClr val="bg1"/>
                  </a:solidFill>
                  <a:latin typeface="Times New Roman" charset="0"/>
                  <a:ea typeface="宋体" charset="-122"/>
                </a:rPr>
                <a:t>Advising</a:t>
              </a:r>
              <a:r>
                <a:rPr lang="zh-CN" altLang="en-US" sz="2000" dirty="0" smtClean="0">
                  <a:solidFill>
                    <a:schemeClr val="bg1"/>
                  </a:solidFill>
                  <a:latin typeface="Times New Roman" charset="0"/>
                  <a:ea typeface="宋体" charset="-122"/>
                </a:rPr>
                <a:t>、</a:t>
              </a:r>
              <a:r>
                <a:rPr lang="en-US" altLang="zh-CN" sz="2000" dirty="0" smtClean="0">
                  <a:solidFill>
                    <a:schemeClr val="bg1"/>
                  </a:solidFill>
                  <a:latin typeface="Times New Roman" charset="0"/>
                  <a:ea typeface="宋体" charset="-122"/>
                </a:rPr>
                <a:t>Negotiating </a:t>
              </a:r>
              <a:r>
                <a:rPr lang="en-US" altLang="zh-CN" sz="2000" dirty="0">
                  <a:solidFill>
                    <a:schemeClr val="bg1"/>
                  </a:solidFill>
                  <a:latin typeface="Times New Roman" charset="0"/>
                  <a:ea typeface="宋体" charset="-122"/>
                </a:rPr>
                <a:t>bank</a:t>
              </a:r>
            </a:p>
            <a:p>
              <a:pPr algn="ctr" eaLnBrk="1" hangingPunct="1">
                <a:spcBef>
                  <a:spcPct val="0"/>
                </a:spcBef>
                <a:buClrTx/>
                <a:buFontTx/>
                <a:buNone/>
              </a:pPr>
              <a:r>
                <a:rPr lang="zh-CN" altLang="en-US" sz="2000" dirty="0" smtClean="0">
                  <a:solidFill>
                    <a:schemeClr val="bg1"/>
                  </a:solidFill>
                  <a:latin typeface="Times New Roman" charset="0"/>
                  <a:ea typeface="宋体" charset="-122"/>
                </a:rPr>
                <a:t>通知、议付行</a:t>
              </a:r>
              <a:endParaRPr lang="en-US" altLang="zh-CN" sz="2000" dirty="0" smtClean="0">
                <a:solidFill>
                  <a:schemeClr val="bg1"/>
                </a:solidFill>
                <a:latin typeface="Times New Roman" charset="0"/>
                <a:ea typeface="宋体" charset="-122"/>
              </a:endParaRPr>
            </a:p>
            <a:p>
              <a:pPr algn="ctr" eaLnBrk="1" hangingPunct="1">
                <a:spcBef>
                  <a:spcPct val="0"/>
                </a:spcBef>
                <a:buClrTx/>
                <a:buFontTx/>
                <a:buNone/>
              </a:pPr>
              <a:endParaRPr lang="zh-CN" altLang="en-US" sz="2000" dirty="0">
                <a:solidFill>
                  <a:schemeClr val="bg1"/>
                </a:solidFill>
                <a:latin typeface="Times New Roman" charset="0"/>
                <a:ea typeface="宋体" charset="-122"/>
              </a:endParaRPr>
            </a:p>
            <a:p>
              <a:pPr algn="ctr">
                <a:spcBef>
                  <a:spcPct val="0"/>
                </a:spcBef>
                <a:buClrTx/>
                <a:buFontTx/>
                <a:buNone/>
              </a:pPr>
              <a:endParaRPr lang="zh-CN" altLang="en-US" sz="2000" dirty="0">
                <a:solidFill>
                  <a:srgbClr val="0A1B2D"/>
                </a:solidFill>
                <a:latin typeface="Times New Roman" charset="0"/>
                <a:ea typeface="宋体" charset="-122"/>
              </a:endParaRPr>
            </a:p>
          </p:txBody>
        </p:sp>
        <p:sp>
          <p:nvSpPr>
            <p:cNvPr id="119" name="Text Box 27"/>
            <p:cNvSpPr txBox="1">
              <a:spLocks noChangeArrowheads="1"/>
            </p:cNvSpPr>
            <p:nvPr/>
          </p:nvSpPr>
          <p:spPr bwMode="auto">
            <a:xfrm>
              <a:off x="5334000" y="4953001"/>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kumimoji="1" lang="zh-CN" altLang="en-US" sz="2000" b="1">
                  <a:latin typeface="Times New Roman" charset="0"/>
                  <a:ea typeface="宋体" charset="-122"/>
                </a:rPr>
                <a:t>寄单</a:t>
              </a:r>
            </a:p>
          </p:txBody>
        </p:sp>
      </p:grpSp>
      <p:sp>
        <p:nvSpPr>
          <p:cNvPr id="120" name="矩形 119"/>
          <p:cNvSpPr/>
          <p:nvPr/>
        </p:nvSpPr>
        <p:spPr>
          <a:xfrm>
            <a:off x="0" y="4189164"/>
            <a:ext cx="9144000" cy="95433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spc="225" dirty="0">
              <a:solidFill>
                <a:schemeClr val="bg1"/>
              </a:solidFill>
              <a:latin typeface="印品黑体" panose="00000500000000000000" pitchFamily="2" charset="-122"/>
              <a:ea typeface="印品黑体" panose="00000500000000000000" pitchFamily="2" charset="-122"/>
            </a:endParaRPr>
          </a:p>
        </p:txBody>
      </p:sp>
      <p:grpSp>
        <p:nvGrpSpPr>
          <p:cNvPr id="121" name="组合 120"/>
          <p:cNvGrpSpPr/>
          <p:nvPr/>
        </p:nvGrpSpPr>
        <p:grpSpPr>
          <a:xfrm>
            <a:off x="582427" y="4449279"/>
            <a:ext cx="421694" cy="449824"/>
            <a:chOff x="776569" y="5932372"/>
            <a:chExt cx="562258" cy="599765"/>
          </a:xfrm>
        </p:grpSpPr>
        <p:pic>
          <p:nvPicPr>
            <p:cNvPr id="122" name="图片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69" y="5932372"/>
              <a:ext cx="431070" cy="431070"/>
            </a:xfrm>
            <a:prstGeom prst="rect">
              <a:avLst/>
            </a:prstGeom>
          </p:spPr>
        </p:pic>
        <p:pic>
          <p:nvPicPr>
            <p:cNvPr id="123" name="图片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52" y="6269762"/>
              <a:ext cx="262375" cy="262375"/>
            </a:xfrm>
            <a:prstGeom prst="rect">
              <a:avLst/>
            </a:prstGeom>
          </p:spPr>
        </p:pic>
      </p:grpSp>
      <p:sp>
        <p:nvSpPr>
          <p:cNvPr id="124" name="文本框 123"/>
          <p:cNvSpPr txBox="1"/>
          <p:nvPr/>
        </p:nvSpPr>
        <p:spPr>
          <a:xfrm>
            <a:off x="1713070" y="4335465"/>
            <a:ext cx="5320687" cy="707886"/>
          </a:xfrm>
          <a:prstGeom prst="rect">
            <a:avLst/>
          </a:prstGeom>
          <a:noFill/>
        </p:spPr>
        <p:txBody>
          <a:bodyPr wrap="none" rtlCol="0">
            <a:spAutoFit/>
          </a:bodyPr>
          <a:lstStyle/>
          <a:p>
            <a:r>
              <a:rPr lang="zh-CN" altLang="en-US" sz="2000" b="1" spc="225" dirty="0">
                <a:solidFill>
                  <a:schemeClr val="bg1"/>
                </a:solidFill>
                <a:latin typeface="印品黑体" panose="00000500000000000000" pitchFamily="2" charset="-122"/>
                <a:ea typeface="印品黑体" panose="00000500000000000000" pitchFamily="2" charset="-122"/>
              </a:rPr>
              <a:t>信用证作为国际贸易中的常见的结算</a:t>
            </a:r>
            <a:r>
              <a:rPr lang="zh-CN" altLang="en-US" sz="2000" b="1" spc="225" dirty="0" smtClean="0">
                <a:solidFill>
                  <a:schemeClr val="bg1"/>
                </a:solidFill>
                <a:latin typeface="印品黑体" panose="00000500000000000000" pitchFamily="2" charset="-122"/>
                <a:ea typeface="印品黑体" panose="00000500000000000000" pitchFamily="2" charset="-122"/>
              </a:rPr>
              <a:t>工具</a:t>
            </a:r>
            <a:endParaRPr lang="en-US" altLang="zh-CN" sz="2000" b="1" spc="225" dirty="0" smtClean="0">
              <a:solidFill>
                <a:schemeClr val="bg1"/>
              </a:solidFill>
              <a:latin typeface="印品黑体" panose="00000500000000000000" pitchFamily="2" charset="-122"/>
              <a:ea typeface="印品黑体" panose="00000500000000000000" pitchFamily="2" charset="-122"/>
            </a:endParaRPr>
          </a:p>
          <a:p>
            <a:r>
              <a:rPr lang="zh-CN" altLang="en-US" sz="2000" b="1" spc="225" dirty="0" smtClean="0">
                <a:solidFill>
                  <a:schemeClr val="bg1"/>
                </a:solidFill>
                <a:latin typeface="印品黑体" panose="00000500000000000000" pitchFamily="2" charset="-122"/>
                <a:ea typeface="印品黑体" panose="00000500000000000000" pitchFamily="2" charset="-122"/>
              </a:rPr>
              <a:t>在</a:t>
            </a:r>
            <a:r>
              <a:rPr lang="zh-CN" altLang="en-US" sz="2000" b="1" spc="225" dirty="0">
                <a:solidFill>
                  <a:schemeClr val="bg1"/>
                </a:solidFill>
                <a:latin typeface="印品黑体" panose="00000500000000000000" pitchFamily="2" charset="-122"/>
                <a:ea typeface="印品黑体" panose="00000500000000000000" pitchFamily="2" charset="-122"/>
              </a:rPr>
              <a:t>此次疫情中备受外贸人的关注 </a:t>
            </a:r>
          </a:p>
        </p:txBody>
      </p:sp>
    </p:spTree>
    <p:extLst>
      <p:ext uri="{BB962C8B-B14F-4D97-AF65-F5344CB8AC3E}">
        <p14:creationId xmlns:p14="http://schemas.microsoft.com/office/powerpoint/2010/main" val="138938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121"/>
                                        </p:tgtEl>
                                        <p:attrNameLst>
                                          <p:attrName>r</p:attrName>
                                        </p:attrNameLst>
                                      </p:cBhvr>
                                    </p:animRot>
                                  </p:childTnLst>
                                </p:cTn>
                              </p:par>
                            </p:childTnLst>
                          </p:cTn>
                        </p:par>
                        <p:par>
                          <p:cTn id="22" fill="hold">
                            <p:stCondLst>
                              <p:cond delay="2000"/>
                            </p:stCondLst>
                            <p:childTnLst>
                              <p:par>
                                <p:cTn id="23" presetID="10" presetClass="entr" presetSubtype="0" fill="hold" grpId="0" nodeType="afterEffect">
                                  <p:stCondLst>
                                    <p:cond delay="25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7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矩形 2"/>
          <p:cNvSpPr/>
          <p:nvPr/>
        </p:nvSpPr>
        <p:spPr>
          <a:xfrm>
            <a:off x="396240" y="411480"/>
            <a:ext cx="1051560" cy="438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4400" dirty="0" smtClean="0"/>
              <a:t> 课</a:t>
            </a:r>
            <a:endParaRPr kumimoji="1" lang="en-US" altLang="zh-CN" sz="4400" dirty="0" smtClean="0"/>
          </a:p>
          <a:p>
            <a:r>
              <a:rPr kumimoji="1" lang="zh-CN" altLang="en-US" sz="4400" dirty="0" smtClean="0"/>
              <a:t> 堂</a:t>
            </a:r>
            <a:endParaRPr kumimoji="1" lang="en-US" altLang="zh-CN" sz="4400" dirty="0" smtClean="0"/>
          </a:p>
          <a:p>
            <a:r>
              <a:rPr kumimoji="1" lang="zh-CN" altLang="en-US" sz="4400" dirty="0" smtClean="0"/>
              <a:t> 讨</a:t>
            </a:r>
            <a:endParaRPr kumimoji="1" lang="en-US" altLang="zh-CN" sz="4400" dirty="0" smtClean="0"/>
          </a:p>
          <a:p>
            <a:r>
              <a:rPr kumimoji="1" lang="zh-CN" altLang="en-US" sz="4400" dirty="0" smtClean="0"/>
              <a:t> 论</a:t>
            </a:r>
            <a:endParaRPr kumimoji="1" lang="zh-CN" altLang="en-US" sz="4400" dirty="0"/>
          </a:p>
        </p:txBody>
      </p:sp>
      <p:sp>
        <p:nvSpPr>
          <p:cNvPr id="9" name="文本框 8"/>
          <p:cNvSpPr txBox="1"/>
          <p:nvPr/>
        </p:nvSpPr>
        <p:spPr>
          <a:xfrm>
            <a:off x="1630680" y="1234440"/>
            <a:ext cx="6858000" cy="2308324"/>
          </a:xfrm>
          <a:prstGeom prst="rect">
            <a:avLst/>
          </a:prstGeom>
          <a:noFill/>
        </p:spPr>
        <p:txBody>
          <a:bodyPr wrap="square" rtlCol="0">
            <a:spAutoFit/>
          </a:bodyPr>
          <a:lstStyle/>
          <a:p>
            <a:pPr algn="just"/>
            <a:r>
              <a:rPr lang="zh-CN" altLang="en-US" sz="2400" dirty="0"/>
              <a:t>我司印度客户开出来的信用证</a:t>
            </a:r>
            <a:r>
              <a:rPr lang="zh-CN" altLang="en-US" sz="2400" dirty="0" smtClean="0"/>
              <a:t>，</a:t>
            </a:r>
            <a:r>
              <a:rPr lang="en-US" altLang="zh-CN" sz="2400" dirty="0" smtClean="0"/>
              <a:t>SWIFT</a:t>
            </a:r>
            <a:r>
              <a:rPr lang="zh-CN" altLang="en-US" sz="2400" dirty="0"/>
              <a:t> </a:t>
            </a:r>
            <a:r>
              <a:rPr lang="en-US" altLang="zh-CN" sz="2400" dirty="0" smtClean="0"/>
              <a:t>CODE</a:t>
            </a:r>
            <a:r>
              <a:rPr lang="zh-CN" altLang="en-US" sz="2400" dirty="0" smtClean="0"/>
              <a:t> 是</a:t>
            </a:r>
            <a:r>
              <a:rPr lang="zh-CN" altLang="en-US" sz="2400" dirty="0"/>
              <a:t>昆山工行的，可是却被上海工行收到了，为什么会发到上海工行</a:t>
            </a:r>
            <a:r>
              <a:rPr lang="en-US" altLang="zh-CN" sz="2400" dirty="0"/>
              <a:t>?</a:t>
            </a:r>
            <a:r>
              <a:rPr lang="zh-CN" altLang="en-US" sz="2400" dirty="0"/>
              <a:t>请问问题出在哪里</a:t>
            </a:r>
            <a:r>
              <a:rPr lang="en-US" altLang="zh-CN" sz="2400" dirty="0"/>
              <a:t>?</a:t>
            </a:r>
            <a:r>
              <a:rPr lang="zh-CN" altLang="en-US" sz="2400" dirty="0"/>
              <a:t>上海工行发报文回复开证行联系不到我司，那上海工行是否已经拒绝了这份报文</a:t>
            </a:r>
            <a:r>
              <a:rPr lang="en-US" altLang="zh-CN" sz="2400" dirty="0"/>
              <a:t>?</a:t>
            </a:r>
            <a:r>
              <a:rPr lang="zh-CN" altLang="en-US" sz="2400" dirty="0"/>
              <a:t>我司客户是否需要再请开证行再发一下报文</a:t>
            </a:r>
            <a:r>
              <a:rPr lang="en-US" altLang="zh-CN" sz="2400" dirty="0"/>
              <a:t>?</a:t>
            </a:r>
            <a:endParaRPr kumimoji="1" lang="zh-CN" altLang="en-US" sz="2400" dirty="0"/>
          </a:p>
        </p:txBody>
      </p:sp>
    </p:spTree>
    <p:extLst>
      <p:ext uri="{BB962C8B-B14F-4D97-AF65-F5344CB8AC3E}">
        <p14:creationId xmlns:p14="http://schemas.microsoft.com/office/powerpoint/2010/main" val="23311616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0936" y="192024"/>
            <a:ext cx="7879842" cy="761238"/>
          </a:xfrm>
        </p:spPr>
        <p:txBody>
          <a:bodyPr anchor="b">
            <a:normAutofit/>
          </a:bodyPr>
          <a:lstStyle/>
          <a:p>
            <a:r>
              <a:rPr kumimoji="1" lang="zh-CN" altLang="en-US" dirty="0"/>
              <a:t>课堂</a:t>
            </a:r>
            <a:r>
              <a:rPr kumimoji="1" lang="zh-CN" altLang="en-US" dirty="0" smtClean="0"/>
              <a:t>讨论结果</a:t>
            </a:r>
            <a:endParaRPr kumimoji="1" lang="zh-CN" altLang="en-US" dirty="0"/>
          </a:p>
        </p:txBody>
      </p:sp>
      <p:sp>
        <p:nvSpPr>
          <p:cNvPr id="11" name="Rectangle 10">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225876"/>
            <a:ext cx="783869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153632"/>
            <a:ext cx="1405092" cy="82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内容占位符 2">
            <a:extLst>
              <a:ext uri="{FF2B5EF4-FFF2-40B4-BE49-F238E27FC236}">
                <a16:creationId xmlns:a16="http://schemas.microsoft.com/office/drawing/2014/main" xmlns="" id="{B59D27AC-2269-4A56-9E66-F5DFE0AFB87B}"/>
              </a:ext>
            </a:extLst>
          </p:cNvPr>
          <p:cNvGraphicFramePr>
            <a:graphicFrameLocks noGrp="1"/>
          </p:cNvGraphicFramePr>
          <p:nvPr>
            <p:ph idx="1"/>
            <p:extLst>
              <p:ext uri="{D42A27DB-BD31-4B8C-83A1-F6EECF244321}">
                <p14:modId xmlns:p14="http://schemas.microsoft.com/office/powerpoint/2010/main" val="538283768"/>
              </p:ext>
            </p:extLst>
          </p:nvPr>
        </p:nvGraphicFramePr>
        <p:xfrm>
          <a:off x="628650" y="1444699"/>
          <a:ext cx="7886700" cy="3268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079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43874" y="651076"/>
            <a:ext cx="5049557" cy="3554819"/>
            <a:chOff x="3125165" y="868100"/>
            <a:chExt cx="6732743" cy="4739759"/>
          </a:xfrm>
        </p:grpSpPr>
        <p:sp>
          <p:nvSpPr>
            <p:cNvPr id="5" name="文本框 4"/>
            <p:cNvSpPr txBox="1"/>
            <p:nvPr/>
          </p:nvSpPr>
          <p:spPr>
            <a:xfrm>
              <a:off x="3125165" y="868100"/>
              <a:ext cx="2169825" cy="4739759"/>
            </a:xfrm>
            <a:prstGeom prst="rect">
              <a:avLst/>
            </a:prstGeom>
            <a:noFill/>
          </p:spPr>
          <p:txBody>
            <a:bodyPr wrap="none" rtlCol="0">
              <a:spAutoFit/>
            </a:bodyPr>
            <a:lstStyle/>
            <a:p>
              <a:r>
                <a:rPr lang="en-US" altLang="zh-CN" sz="22500" dirty="0" smtClean="0">
                  <a:solidFill>
                    <a:srgbClr val="2F5597"/>
                  </a:solidFill>
                  <a:latin typeface="印品黑体" panose="00000500000000000000" pitchFamily="2" charset="-122"/>
                  <a:ea typeface="印品黑体" panose="00000500000000000000" pitchFamily="2" charset="-122"/>
                </a:rPr>
                <a:t>4</a:t>
              </a:r>
              <a:endParaRPr lang="zh-CN" altLang="en-US" sz="22500" dirty="0">
                <a:solidFill>
                  <a:srgbClr val="2F5597"/>
                </a:solidFill>
                <a:latin typeface="印品黑体" panose="00000500000000000000" pitchFamily="2" charset="-122"/>
                <a:ea typeface="印品黑体" panose="00000500000000000000" pitchFamily="2" charset="-122"/>
              </a:endParaRPr>
            </a:p>
          </p:txBody>
        </p:sp>
        <p:grpSp>
          <p:nvGrpSpPr>
            <p:cNvPr id="6" name="组合 5"/>
            <p:cNvGrpSpPr/>
            <p:nvPr/>
          </p:nvGrpSpPr>
          <p:grpSpPr>
            <a:xfrm>
              <a:off x="4305782" y="2128782"/>
              <a:ext cx="5409303" cy="2200150"/>
              <a:chOff x="4305782" y="2128782"/>
              <a:chExt cx="5409303" cy="2200150"/>
            </a:xfrm>
          </p:grpSpPr>
          <p:sp>
            <p:nvSpPr>
              <p:cNvPr id="8" name="矩形 7"/>
              <p:cNvSpPr/>
              <p:nvPr/>
            </p:nvSpPr>
            <p:spPr>
              <a:xfrm>
                <a:off x="4448604" y="2232954"/>
                <a:ext cx="5266481" cy="1979271"/>
              </a:xfrm>
              <a:prstGeom prst="rect">
                <a:avLst/>
              </a:prstGeom>
              <a:solidFill>
                <a:srgbClr val="F4F1F0"/>
              </a:solidFill>
              <a:ln>
                <a:solidFill>
                  <a:srgbClr val="F7F4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9" name="矩形 8"/>
              <p:cNvSpPr/>
              <p:nvPr/>
            </p:nvSpPr>
            <p:spPr>
              <a:xfrm>
                <a:off x="4305782" y="2128782"/>
                <a:ext cx="5177809" cy="2200150"/>
              </a:xfrm>
              <a:prstGeom prst="rect">
                <a:avLst/>
              </a:prstGeom>
              <a:noFill/>
              <a:ln>
                <a:solidFill>
                  <a:srgbClr val="F7F4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7" name="文本框 6"/>
            <p:cNvSpPr txBox="1"/>
            <p:nvPr/>
          </p:nvSpPr>
          <p:spPr>
            <a:xfrm>
              <a:off x="4632961" y="2574876"/>
              <a:ext cx="5224947" cy="2092880"/>
            </a:xfrm>
            <a:prstGeom prst="rect">
              <a:avLst/>
            </a:prstGeom>
            <a:noFill/>
          </p:spPr>
          <p:txBody>
            <a:bodyPr wrap="square" rtlCol="0">
              <a:spAutoFit/>
            </a:bodyPr>
            <a:lstStyle/>
            <a:p>
              <a:r>
                <a:rPr lang="zh-CN" altLang="en-US" sz="4800" dirty="0" smtClean="0">
                  <a:solidFill>
                    <a:srgbClr val="2F5597"/>
                  </a:solidFill>
                  <a:latin typeface="印品黑体" panose="00000500000000000000" pitchFamily="2" charset="-122"/>
                  <a:ea typeface="印品黑体" panose="00000500000000000000" pitchFamily="2" charset="-122"/>
                </a:rPr>
                <a:t>信用证</a:t>
              </a:r>
              <a:r>
                <a:rPr lang="zh-CN" altLang="en-US" sz="4800" smtClean="0">
                  <a:solidFill>
                    <a:srgbClr val="2F5597"/>
                  </a:solidFill>
                  <a:latin typeface="印品黑体" panose="00000500000000000000" pitchFamily="2" charset="-122"/>
                  <a:ea typeface="印品黑体" panose="00000500000000000000" pitchFamily="2" charset="-122"/>
                </a:rPr>
                <a:t>的软条款</a:t>
              </a:r>
              <a:endParaRPr lang="zh-CN" altLang="en-US" sz="4800" dirty="0">
                <a:solidFill>
                  <a:srgbClr val="2F5597"/>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33374252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824976" y="349404"/>
            <a:ext cx="2245112" cy="1085386"/>
          </a:xfrm>
        </p:spPr>
        <p:txBody>
          <a:bodyPr/>
          <a:lstStyle/>
          <a:p>
            <a:r>
              <a:rPr kumimoji="1" lang="zh-CN" altLang="en-US" dirty="0" smtClean="0"/>
              <a:t>学习目标</a:t>
            </a:r>
            <a:endParaRPr kumimoji="1" lang="zh-CN" altLang="en-US" dirty="0"/>
          </a:p>
        </p:txBody>
      </p:sp>
      <p:sp>
        <p:nvSpPr>
          <p:cNvPr id="3" name="内容占位符 2"/>
          <p:cNvSpPr>
            <a:spLocks noGrp="1"/>
          </p:cNvSpPr>
          <p:nvPr>
            <p:ph idx="1"/>
          </p:nvPr>
        </p:nvSpPr>
        <p:spPr>
          <a:xfrm>
            <a:off x="670560" y="1434790"/>
            <a:ext cx="7844790" cy="1367883"/>
          </a:xfrm>
        </p:spPr>
        <p:txBody>
          <a:bodyPr>
            <a:normAutofit/>
          </a:bodyPr>
          <a:lstStyle/>
          <a:p>
            <a:pPr>
              <a:buFont typeface="Wingdings" charset="2"/>
              <a:buChar char="u"/>
            </a:pPr>
            <a:r>
              <a:rPr kumimoji="1" lang="zh-CN" altLang="en-US" dirty="0" smtClean="0"/>
              <a:t>了解信用证的产生</a:t>
            </a:r>
            <a:endParaRPr kumimoji="1" lang="en-US" altLang="zh-CN" dirty="0" smtClean="0"/>
          </a:p>
          <a:p>
            <a:pPr>
              <a:buFont typeface="Wingdings" charset="2"/>
              <a:buChar char="u"/>
            </a:pPr>
            <a:r>
              <a:rPr kumimoji="1" lang="zh-CN" altLang="en-US" dirty="0" smtClean="0"/>
              <a:t>掌握信用证的流程图中当事人的含义与关系</a:t>
            </a:r>
            <a:endParaRPr kumimoji="1" lang="en-US" altLang="zh-CN" dirty="0" smtClean="0"/>
          </a:p>
          <a:p>
            <a:pPr>
              <a:buFont typeface="Wingdings" charset="2"/>
              <a:buChar char="u"/>
            </a:pPr>
            <a:r>
              <a:rPr kumimoji="1" lang="zh-CN" altLang="en-US" dirty="0" smtClean="0"/>
              <a:t>掌握信用证软条款处理方式</a:t>
            </a:r>
            <a:endParaRPr kumimoji="1" lang="en-US" altLang="zh-CN" dirty="0" smtClean="0"/>
          </a:p>
          <a:p>
            <a:endParaRPr kumimoji="1" lang="en-US" altLang="zh-CN" dirty="0" smtClean="0"/>
          </a:p>
          <a:p>
            <a:endParaRPr kumimoji="1" lang="en-US" altLang="zh-CN" dirty="0" smtClean="0"/>
          </a:p>
        </p:txBody>
      </p:sp>
      <p:sp>
        <p:nvSpPr>
          <p:cNvPr id="11" name="文本框 10"/>
          <p:cNvSpPr txBox="1"/>
          <p:nvPr/>
        </p:nvSpPr>
        <p:spPr>
          <a:xfrm>
            <a:off x="2636521" y="2802673"/>
            <a:ext cx="2316480" cy="600164"/>
          </a:xfrm>
          <a:prstGeom prst="rect">
            <a:avLst/>
          </a:prstGeom>
          <a:noFill/>
        </p:spPr>
        <p:txBody>
          <a:bodyPr wrap="square" rtlCol="0">
            <a:spAutoFit/>
          </a:bodyPr>
          <a:lstStyle/>
          <a:p>
            <a:r>
              <a:rPr kumimoji="1" lang="zh-CN" altLang="en-US" sz="3300" dirty="0" smtClean="0">
                <a:latin typeface="+mj-ea"/>
              </a:rPr>
              <a:t>思政</a:t>
            </a:r>
            <a:r>
              <a:rPr kumimoji="1" lang="zh-CN" altLang="en-US" sz="3300" dirty="0">
                <a:latin typeface="+mj-ea"/>
              </a:rPr>
              <a:t>目标</a:t>
            </a:r>
            <a:endParaRPr kumimoji="1" lang="zh-CN" altLang="en-US" sz="3300" dirty="0"/>
          </a:p>
        </p:txBody>
      </p:sp>
      <p:sp>
        <p:nvSpPr>
          <p:cNvPr id="12" name="文本框 11"/>
          <p:cNvSpPr txBox="1"/>
          <p:nvPr/>
        </p:nvSpPr>
        <p:spPr>
          <a:xfrm>
            <a:off x="670560" y="3767110"/>
            <a:ext cx="5760720" cy="946413"/>
          </a:xfrm>
          <a:prstGeom prst="rect">
            <a:avLst/>
          </a:prstGeom>
          <a:noFill/>
        </p:spPr>
        <p:txBody>
          <a:bodyPr wrap="square" rtlCol="0">
            <a:spAutoFit/>
          </a:bodyPr>
          <a:lstStyle/>
          <a:p>
            <a:pPr marL="285750" indent="-285750">
              <a:buFont typeface="Wingdings" charset="2"/>
              <a:buChar char="u"/>
            </a:pPr>
            <a:r>
              <a:rPr lang="zh-CN" altLang="en-US" sz="2100" dirty="0">
                <a:latin typeface="+mn-ea"/>
              </a:rPr>
              <a:t>人文关怀和心里疏导</a:t>
            </a:r>
            <a:endParaRPr lang="en-US" altLang="zh-CN" sz="2100" dirty="0">
              <a:latin typeface="+mn-ea"/>
            </a:endParaRPr>
          </a:p>
          <a:p>
            <a:pPr marL="285750" indent="-285750">
              <a:buFont typeface="Wingdings" charset="2"/>
              <a:buChar char="u"/>
            </a:pPr>
            <a:r>
              <a:rPr kumimoji="1" lang="zh-CN" altLang="en-US" sz="2100" dirty="0">
                <a:latin typeface="+mn-ea"/>
              </a:rPr>
              <a:t>爱国精神和匠心精神</a:t>
            </a:r>
          </a:p>
          <a:p>
            <a:endParaRPr kumimoji="1" lang="zh-CN" altLang="en-US" dirty="0"/>
          </a:p>
        </p:txBody>
      </p:sp>
    </p:spTree>
    <p:extLst>
      <p:ext uri="{BB962C8B-B14F-4D97-AF65-F5344CB8AC3E}">
        <p14:creationId xmlns:p14="http://schemas.microsoft.com/office/powerpoint/2010/main" val="555445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30936" y="192024"/>
            <a:ext cx="7879842" cy="761238"/>
          </a:xfrm>
        </p:spPr>
        <p:txBody>
          <a:bodyPr anchor="b">
            <a:normAutofit/>
          </a:bodyPr>
          <a:lstStyle/>
          <a:p>
            <a:pPr lvl="0" defTabSz="914400">
              <a:spcBef>
                <a:spcPts val="0"/>
              </a:spcBef>
            </a:pPr>
            <a:r>
              <a:rPr kumimoji="1" lang="zh-CN" altLang="en-US" dirty="0"/>
              <a:t>               </a:t>
            </a:r>
            <a:r>
              <a:rPr kumimoji="1" lang="en-US" altLang="zh-CN" dirty="0"/>
              <a:t>1.</a:t>
            </a:r>
            <a:r>
              <a:rPr lang="zh-CN" altLang="en-US" b="1" dirty="0"/>
              <a:t>与信用证生效方面的软条款</a:t>
            </a:r>
            <a:endParaRPr lang="en-US" altLang="zh-CN" b="1" dirty="0"/>
          </a:p>
        </p:txBody>
      </p:sp>
      <p:sp>
        <p:nvSpPr>
          <p:cNvPr id="11" name="Rectangle 10">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225876"/>
            <a:ext cx="783869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153632"/>
            <a:ext cx="1405092" cy="82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内容占位符 2">
            <a:extLst>
              <a:ext uri="{FF2B5EF4-FFF2-40B4-BE49-F238E27FC236}">
                <a16:creationId xmlns:a16="http://schemas.microsoft.com/office/drawing/2014/main" xmlns="" id="{6F31361C-EDCE-4100-9A22-5D45D9A05F05}"/>
              </a:ext>
            </a:extLst>
          </p:cNvPr>
          <p:cNvGraphicFramePr>
            <a:graphicFrameLocks noGrp="1"/>
          </p:cNvGraphicFramePr>
          <p:nvPr>
            <p:ph idx="1"/>
            <p:extLst>
              <p:ext uri="{D42A27DB-BD31-4B8C-83A1-F6EECF244321}">
                <p14:modId xmlns:p14="http://schemas.microsoft.com/office/powerpoint/2010/main" val="158033119"/>
              </p:ext>
            </p:extLst>
          </p:nvPr>
        </p:nvGraphicFramePr>
        <p:xfrm>
          <a:off x="628650" y="1444699"/>
          <a:ext cx="7886700" cy="3268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001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DA1F35B-C8F7-4A5A-9339-7DA4D785B3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xmlns="" id="{B2D4AD41-40DA-4A81-92F5-B6E3BA1ED8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6131316" y="343463"/>
            <a:ext cx="2240924" cy="2240924"/>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标题 1"/>
          <p:cNvSpPr>
            <a:spLocks noGrp="1"/>
          </p:cNvSpPr>
          <p:nvPr>
            <p:ph type="title"/>
          </p:nvPr>
        </p:nvSpPr>
        <p:spPr>
          <a:xfrm>
            <a:off x="628650" y="273843"/>
            <a:ext cx="7886700" cy="994173"/>
          </a:xfrm>
        </p:spPr>
        <p:txBody>
          <a:bodyPr>
            <a:normAutofit/>
          </a:bodyPr>
          <a:lstStyle/>
          <a:p>
            <a:pPr lvl="0" algn="ctr"/>
            <a:r>
              <a:rPr kumimoji="1" lang="en-US" altLang="zh-CN" dirty="0"/>
              <a:t>          </a:t>
            </a:r>
            <a:r>
              <a:rPr kumimoji="1" lang="en-US" altLang="zh-CN" b="1" dirty="0"/>
              <a:t>2.</a:t>
            </a:r>
            <a:r>
              <a:rPr lang="zh-CN" altLang="en-US" b="1" dirty="0"/>
              <a:t>与装运条件相关的软条款</a:t>
            </a:r>
            <a:endParaRPr lang="en-US" altLang="zh-CN" b="1" dirty="0"/>
          </a:p>
        </p:txBody>
      </p:sp>
      <p:graphicFrame>
        <p:nvGraphicFramePr>
          <p:cNvPr id="5" name="内容占位符 2">
            <a:extLst>
              <a:ext uri="{FF2B5EF4-FFF2-40B4-BE49-F238E27FC236}">
                <a16:creationId xmlns:a16="http://schemas.microsoft.com/office/drawing/2014/main" xmlns="" id="{96645AFC-4DD4-44D4-BF97-36ED8FB206E5}"/>
              </a:ext>
            </a:extLst>
          </p:cNvPr>
          <p:cNvGraphicFramePr>
            <a:graphicFrameLocks noGrp="1"/>
          </p:cNvGraphicFramePr>
          <p:nvPr>
            <p:ph idx="1"/>
            <p:extLst>
              <p:ext uri="{D42A27DB-BD31-4B8C-83A1-F6EECF244321}">
                <p14:modId xmlns:p14="http://schemas.microsoft.com/office/powerpoint/2010/main" val="3219550001"/>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6460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515125" y="865179"/>
            <a:ext cx="2400300" cy="3345872"/>
          </a:xfrm>
        </p:spPr>
        <p:txBody>
          <a:bodyPr>
            <a:normAutofit/>
          </a:bodyPr>
          <a:lstStyle/>
          <a:p>
            <a:pPr lvl="0"/>
            <a:r>
              <a:rPr lang="en-US" altLang="zh-CN" b="1">
                <a:solidFill>
                  <a:srgbClr val="FFFFFF"/>
                </a:solidFill>
              </a:rPr>
              <a:t>3.</a:t>
            </a:r>
            <a:r>
              <a:rPr lang="zh-CN" altLang="en-US" b="1">
                <a:solidFill>
                  <a:srgbClr val="FFFFFF"/>
                </a:solidFill>
              </a:rPr>
              <a:t>与付款条件相关的软条款</a:t>
            </a:r>
            <a:endParaRPr lang="en-US" altLang="zh-CN" b="1">
              <a:solidFill>
                <a:srgbClr val="FFFFFF"/>
              </a:solidFill>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内容占位符 2"/>
          <p:cNvSpPr>
            <a:spLocks noGrp="1"/>
          </p:cNvSpPr>
          <p:nvPr>
            <p:ph idx="1"/>
          </p:nvPr>
        </p:nvSpPr>
        <p:spPr>
          <a:xfrm>
            <a:off x="3335481" y="443508"/>
            <a:ext cx="5179868" cy="4189214"/>
          </a:xfrm>
        </p:spPr>
        <p:txBody>
          <a:bodyPr anchor="ctr">
            <a:normAutofit/>
          </a:bodyPr>
          <a:lstStyle/>
          <a:p>
            <a:r>
              <a:rPr lang="en-US" altLang="zh-CN" dirty="0">
                <a:latin typeface="+mn-ea"/>
              </a:rPr>
              <a:t>1</a:t>
            </a:r>
            <a:r>
              <a:rPr lang="zh-CN" altLang="en-US" dirty="0">
                <a:latin typeface="+mn-ea"/>
              </a:rPr>
              <a:t>）规定议付时提交买方收到货物的证明。这大大增加了出口方提交单据时的困难。采用上述条款，出口商的风险有三：一是货物在运输过程中发生灭失，进口方得不到货物而不出具到货证明，致使出口商无法得到货款；二是因为运程长或者运输途中出现故障，货物抵达时已超过交单期，信用证失效，出口商同样可能无法获得货款；三是如果买方蓄意欺诈， 已经收到货物但是拒绝或者延迟出具到货证明，出口商无法按时提供单据，从而遭受损失。</a:t>
            </a:r>
          </a:p>
          <a:p>
            <a:pPr lvl="0"/>
            <a:endParaRPr lang="en-US" altLang="zh-CN" b="1" dirty="0"/>
          </a:p>
          <a:p>
            <a:endParaRPr kumimoji="1" lang="zh-CN" altLang="en-US" dirty="0"/>
          </a:p>
        </p:txBody>
      </p:sp>
    </p:spTree>
    <p:extLst>
      <p:ext uri="{BB962C8B-B14F-4D97-AF65-F5344CB8AC3E}">
        <p14:creationId xmlns:p14="http://schemas.microsoft.com/office/powerpoint/2010/main" val="425636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52321" y="470673"/>
            <a:ext cx="5605629" cy="994172"/>
          </a:xfrm>
        </p:spPr>
        <p:txBody>
          <a:bodyPr>
            <a:normAutofit/>
          </a:bodyPr>
          <a:lstStyle/>
          <a:p>
            <a:pPr lvl="0"/>
            <a:r>
              <a:rPr lang="en-US" altLang="zh-CN" sz="3100" b="1" dirty="0"/>
              <a:t>3.</a:t>
            </a:r>
            <a:r>
              <a:rPr lang="zh-CN" altLang="en-US" sz="3100" b="1" dirty="0"/>
              <a:t>与付款条件相关的软条款</a:t>
            </a:r>
            <a:r>
              <a:rPr lang="en-US" altLang="zh-CN" sz="3100" b="1" dirty="0"/>
              <a:t/>
            </a:r>
            <a:br>
              <a:rPr lang="en-US" altLang="zh-CN" sz="3100" b="1" dirty="0"/>
            </a:br>
            <a:endParaRPr kumimoji="1" lang="zh-CN" altLang="en-US" sz="3100" dirty="0"/>
          </a:p>
        </p:txBody>
      </p:sp>
      <p:sp>
        <p:nvSpPr>
          <p:cNvPr id="3" name="内容占位符 2"/>
          <p:cNvSpPr>
            <a:spLocks noGrp="1"/>
          </p:cNvSpPr>
          <p:nvPr>
            <p:ph idx="1"/>
          </p:nvPr>
        </p:nvSpPr>
        <p:spPr>
          <a:xfrm>
            <a:off x="852321" y="1708629"/>
            <a:ext cx="4850901" cy="2587960"/>
          </a:xfrm>
        </p:spPr>
        <p:txBody>
          <a:bodyPr anchor="ctr">
            <a:normAutofit/>
          </a:bodyPr>
          <a:lstStyle/>
          <a:p>
            <a:r>
              <a:rPr lang="zh-CN" altLang="en-US" sz="1800">
                <a:latin typeface="+mn-ea"/>
              </a:rPr>
              <a:t>（</a:t>
            </a:r>
            <a:r>
              <a:rPr lang="en-US" altLang="zh-CN" sz="1800">
                <a:latin typeface="+mn-ea"/>
              </a:rPr>
              <a:t>2</a:t>
            </a:r>
            <a:r>
              <a:rPr lang="zh-CN" altLang="en-US" sz="1800">
                <a:latin typeface="+mn-ea"/>
              </a:rPr>
              <a:t>）规定货物抵达目的港后经进口商检验合格方予付款。这一条款改变了信用证开证行的责任。信用证属于纯粹的单据业务，只要出口商提交全套合格单据，开证行即应付款， 与货物本身状况无关；如果采用该条款，开证行的付款责任将被解除，出口商能否收回货款， 不再取决于开证行的银行信用，而取决于进口方的商业信用，大大增加了出口商安全收汇的难度。</a:t>
            </a:r>
          </a:p>
          <a:p>
            <a:endParaRPr kumimoji="1" lang="zh-CN" altLang="en-US" sz="1800"/>
          </a:p>
        </p:txBody>
      </p:sp>
      <p:sp>
        <p:nvSpPr>
          <p:cNvPr id="10" name="Rectangle 9">
            <a:extLst>
              <a:ext uri="{FF2B5EF4-FFF2-40B4-BE49-F238E27FC236}">
                <a16:creationId xmlns:a16="http://schemas.microsoft.com/office/drawing/2014/main" xmlns=""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1769184"/>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复选标记">
            <a:extLst>
              <a:ext uri="{FF2B5EF4-FFF2-40B4-BE49-F238E27FC236}">
                <a16:creationId xmlns:a16="http://schemas.microsoft.com/office/drawing/2014/main" xmlns="" id="{38F31A6F-EC5F-4155-8498-B987AFE47D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60489" y="2143125"/>
            <a:ext cx="857249" cy="857249"/>
          </a:xfrm>
          <a:prstGeom prst="rect">
            <a:avLst/>
          </a:prstGeom>
        </p:spPr>
      </p:pic>
    </p:spTree>
    <p:extLst>
      <p:ext uri="{BB962C8B-B14F-4D97-AF65-F5344CB8AC3E}">
        <p14:creationId xmlns:p14="http://schemas.microsoft.com/office/powerpoint/2010/main" val="86948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06478" y="290197"/>
            <a:ext cx="6927525" cy="891713"/>
          </a:xfrm>
        </p:spPr>
        <p:txBody>
          <a:bodyPr anchor="b">
            <a:normAutofit/>
          </a:bodyPr>
          <a:lstStyle/>
          <a:p>
            <a:pPr lvl="0"/>
            <a:r>
              <a:rPr kumimoji="1" lang="en-US" altLang="zh-CN" sz="4100" b="1"/>
              <a:t>4.</a:t>
            </a:r>
            <a:r>
              <a:rPr lang="zh-CN" altLang="en-US" sz="4100" b="1"/>
              <a:t>其他类型的软条款</a:t>
            </a:r>
            <a:endParaRPr lang="en-US" altLang="zh-CN" sz="4100" b="1"/>
          </a:p>
        </p:txBody>
      </p:sp>
      <p:grpSp>
        <p:nvGrpSpPr>
          <p:cNvPr id="10" name="Group 9">
            <a:extLst>
              <a:ext uri="{FF2B5EF4-FFF2-40B4-BE49-F238E27FC236}">
                <a16:creationId xmlns:a16="http://schemas.microsoft.com/office/drawing/2014/main" xmlns=""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311" cy="586632"/>
            <a:chOff x="-2" y="1998368"/>
            <a:chExt cx="11695083" cy="782176"/>
          </a:xfrm>
        </p:grpSpPr>
        <p:sp>
          <p:nvSpPr>
            <p:cNvPr id="11" name="Rectangle 10">
              <a:extLst>
                <a:ext uri="{FF2B5EF4-FFF2-40B4-BE49-F238E27FC236}">
                  <a16:creationId xmlns:a16="http://schemas.microsoft.com/office/drawing/2014/main" xmlns=""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xmlns=""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595245" y="1949631"/>
            <a:ext cx="7607751" cy="2576649"/>
          </a:xfrm>
        </p:spPr>
        <p:txBody>
          <a:bodyPr anchor="ctr">
            <a:normAutofit/>
          </a:bodyPr>
          <a:lstStyle/>
          <a:p>
            <a:r>
              <a:rPr lang="zh-CN" altLang="en-US" sz="1700"/>
              <a:t>（</a:t>
            </a:r>
            <a:r>
              <a:rPr lang="en-US" altLang="zh-CN" sz="1700"/>
              <a:t>1</a:t>
            </a:r>
            <a:r>
              <a:rPr lang="zh-CN" altLang="en-US" sz="1700"/>
              <a:t>）正本提单径寄开证申请人的软条款，如：“受益人签署证明书，证实他们在装船后用快邮直接寄出三份正本提单中的一份给申请人”。正本提单可以提货，把正本提单寄给申请人，实质是把信用证项下的银行信用变成了商业信用，收汇风险很大。</a:t>
            </a:r>
          </a:p>
          <a:p>
            <a:r>
              <a:rPr lang="zh-CN" altLang="en-US" sz="1700"/>
              <a:t>（</a:t>
            </a:r>
            <a:r>
              <a:rPr lang="en-US" altLang="zh-CN" sz="1700"/>
              <a:t>2</a:t>
            </a:r>
            <a:r>
              <a:rPr lang="zh-CN" altLang="en-US" sz="1700"/>
              <a:t>）规定信用证在开证行到期。信用证的到期日和到期地点应当在出口地，出口方可以保证在信用证规定的交单日和到期日之前交单据。但是有些进口商在信用证中规定到期地点为进口地，或者注明单据须于指定日前寄达开证行，因为自出口方交单到指定银行收到单据之间还有一段邮程的时间，而这一段时间是出口方所无法控制的，出口方无法保证邮递部门能够不出任何差错将全套单据交付指定银行。</a:t>
            </a:r>
          </a:p>
          <a:p>
            <a:pPr lvl="0"/>
            <a:endParaRPr kumimoji="1" lang="zh-CN" altLang="en-US" sz="1700"/>
          </a:p>
          <a:p>
            <a:endParaRPr kumimoji="1" lang="zh-CN" altLang="en-US" sz="1700"/>
          </a:p>
        </p:txBody>
      </p:sp>
    </p:spTree>
    <p:extLst>
      <p:ext uri="{BB962C8B-B14F-4D97-AF65-F5344CB8AC3E}">
        <p14:creationId xmlns:p14="http://schemas.microsoft.com/office/powerpoint/2010/main" val="268559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40280" y="1596587"/>
            <a:ext cx="5867400" cy="1951433"/>
            <a:chOff x="4305782" y="2128782"/>
            <a:chExt cx="5552125" cy="2601911"/>
          </a:xfrm>
        </p:grpSpPr>
        <p:grpSp>
          <p:nvGrpSpPr>
            <p:cNvPr id="4" name="组合 3"/>
            <p:cNvGrpSpPr/>
            <p:nvPr/>
          </p:nvGrpSpPr>
          <p:grpSpPr>
            <a:xfrm>
              <a:off x="4305782" y="2128782"/>
              <a:ext cx="5409303" cy="2200150"/>
              <a:chOff x="4305782" y="2128782"/>
              <a:chExt cx="5409303" cy="2200150"/>
            </a:xfrm>
          </p:grpSpPr>
          <p:sp>
            <p:nvSpPr>
              <p:cNvPr id="6" name="矩形 5"/>
              <p:cNvSpPr/>
              <p:nvPr/>
            </p:nvSpPr>
            <p:spPr>
              <a:xfrm>
                <a:off x="4448604" y="2232954"/>
                <a:ext cx="5266481" cy="1979271"/>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7" name="矩形 6"/>
              <p:cNvSpPr/>
              <p:nvPr/>
            </p:nvSpPr>
            <p:spPr>
              <a:xfrm>
                <a:off x="4305782" y="2128782"/>
                <a:ext cx="5177809" cy="2200150"/>
              </a:xfrm>
              <a:prstGeom prst="rect">
                <a:avLst/>
              </a:prstGeom>
              <a:noFill/>
              <a:ln>
                <a:solidFill>
                  <a:srgbClr val="F1E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5" name="文本框 4"/>
            <p:cNvSpPr txBox="1"/>
            <p:nvPr/>
          </p:nvSpPr>
          <p:spPr>
            <a:xfrm>
              <a:off x="4683564" y="2637813"/>
              <a:ext cx="5174343" cy="2092880"/>
            </a:xfrm>
            <a:prstGeom prst="rect">
              <a:avLst/>
            </a:prstGeom>
            <a:noFill/>
          </p:spPr>
          <p:txBody>
            <a:bodyPr wrap="square" rtlCol="0">
              <a:spAutoFit/>
            </a:bodyPr>
            <a:lstStyle/>
            <a:p>
              <a:r>
                <a:rPr lang="zh-CN" altLang="en-US" sz="4800" dirty="0">
                  <a:solidFill>
                    <a:srgbClr val="2F5597"/>
                  </a:solidFill>
                  <a:latin typeface="印品黑体" panose="00000500000000000000" pitchFamily="2" charset="-122"/>
                  <a:ea typeface="印品黑体" panose="00000500000000000000" pitchFamily="2" charset="-122"/>
                </a:rPr>
                <a:t>开证行拒付怎么办？</a:t>
              </a:r>
              <a:endParaRPr lang="zh-CN" altLang="en-US" sz="5400" dirty="0">
                <a:solidFill>
                  <a:srgbClr val="2F5597"/>
                </a:solidFill>
                <a:latin typeface="印品黑体" panose="00000500000000000000" pitchFamily="2" charset="-122"/>
                <a:ea typeface="印品黑体" panose="00000500000000000000" pitchFamily="2" charset="-122"/>
              </a:endParaRPr>
            </a:p>
          </p:txBody>
        </p:sp>
      </p:grpSp>
      <p:sp>
        <p:nvSpPr>
          <p:cNvPr id="8" name="文本框 7"/>
          <p:cNvSpPr txBox="1"/>
          <p:nvPr/>
        </p:nvSpPr>
        <p:spPr>
          <a:xfrm>
            <a:off x="1203960" y="651076"/>
            <a:ext cx="1447800" cy="3416320"/>
          </a:xfrm>
          <a:prstGeom prst="rect">
            <a:avLst/>
          </a:prstGeom>
          <a:noFill/>
        </p:spPr>
        <p:txBody>
          <a:bodyPr wrap="square" rtlCol="0">
            <a:spAutoFit/>
          </a:bodyPr>
          <a:lstStyle/>
          <a:p>
            <a:r>
              <a:rPr kumimoji="1" lang="zh-CN" altLang="en-US" sz="5400" dirty="0" smtClean="0"/>
              <a:t>课堂讨论</a:t>
            </a:r>
            <a:endParaRPr kumimoji="1" lang="zh-CN" altLang="en-US" sz="5400" dirty="0"/>
          </a:p>
        </p:txBody>
      </p:sp>
    </p:spTree>
    <p:extLst>
      <p:ext uri="{BB962C8B-B14F-4D97-AF65-F5344CB8AC3E}">
        <p14:creationId xmlns:p14="http://schemas.microsoft.com/office/powerpoint/2010/main" val="90322426"/>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450270" y="211082"/>
            <a:ext cx="2262158" cy="369332"/>
          </a:xfrm>
          <a:prstGeom prst="rect">
            <a:avLst/>
          </a:prstGeom>
          <a:noFill/>
        </p:spPr>
        <p:txBody>
          <a:bodyPr wrap="none" rtlCol="0">
            <a:spAutoFit/>
          </a:bodyPr>
          <a:lstStyle/>
          <a:p>
            <a:r>
              <a:rPr lang="zh-CN" altLang="en-US" sz="1800" dirty="0">
                <a:solidFill>
                  <a:srgbClr val="2F5597"/>
                </a:solidFill>
                <a:latin typeface="印品黑体" panose="00000500000000000000" pitchFamily="2" charset="-122"/>
                <a:ea typeface="印品黑体" panose="00000500000000000000" pitchFamily="2" charset="-122"/>
              </a:rPr>
              <a:t>开证行</a:t>
            </a:r>
            <a:r>
              <a:rPr lang="zh-CN" altLang="en-US" sz="1800" dirty="0" smtClean="0">
                <a:solidFill>
                  <a:srgbClr val="2F5597"/>
                </a:solidFill>
                <a:latin typeface="印品黑体" panose="00000500000000000000" pitchFamily="2" charset="-122"/>
                <a:ea typeface="印品黑体" panose="00000500000000000000" pitchFamily="2" charset="-122"/>
              </a:rPr>
              <a:t>拒付怎么办？</a:t>
            </a:r>
            <a:endParaRPr lang="zh-CN" altLang="en-US" sz="2000" dirty="0">
              <a:solidFill>
                <a:srgbClr val="2F5597"/>
              </a:solidFill>
              <a:latin typeface="印品黑体" panose="00000500000000000000" pitchFamily="2" charset="-122"/>
              <a:ea typeface="印品黑体" panose="00000500000000000000" pitchFamily="2" charset="-122"/>
            </a:endParaRPr>
          </a:p>
        </p:txBody>
      </p:sp>
      <p:sp>
        <p:nvSpPr>
          <p:cNvPr id="16" name="右箭头 15"/>
          <p:cNvSpPr/>
          <p:nvPr/>
        </p:nvSpPr>
        <p:spPr>
          <a:xfrm>
            <a:off x="595" y="2563924"/>
            <a:ext cx="8999897" cy="385868"/>
          </a:xfrm>
          <a:prstGeom prst="rightArrow">
            <a:avLst/>
          </a:prstGeom>
          <a:solidFill>
            <a:schemeClr val="bg1">
              <a:lumMod val="7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013" dirty="0">
              <a:solidFill>
                <a:schemeClr val="bg1"/>
              </a:solidFill>
              <a:latin typeface="印品黑体" panose="00000500000000000000" pitchFamily="2" charset="-122"/>
              <a:ea typeface="印品黑体" panose="00000500000000000000" pitchFamily="2" charset="-122"/>
            </a:endParaRPr>
          </a:p>
        </p:txBody>
      </p:sp>
      <p:sp>
        <p:nvSpPr>
          <p:cNvPr id="17" name="椭圆 16"/>
          <p:cNvSpPr/>
          <p:nvPr/>
        </p:nvSpPr>
        <p:spPr>
          <a:xfrm>
            <a:off x="807340" y="2371398"/>
            <a:ext cx="1213361" cy="1142901"/>
          </a:xfrm>
          <a:prstGeom prst="ellipse">
            <a:avLst/>
          </a:prstGeom>
          <a:solidFill>
            <a:srgbClr val="2F559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400" b="1" dirty="0" smtClean="0">
                <a:solidFill>
                  <a:srgbClr val="00B050"/>
                </a:solidFill>
                <a:latin typeface="印品黑体" panose="00000500000000000000" pitchFamily="2" charset="-122"/>
                <a:ea typeface="印品黑体" panose="00000500000000000000" pitchFamily="2" charset="-122"/>
              </a:rPr>
              <a:t>1</a:t>
            </a:r>
            <a:r>
              <a:rPr lang="zh-CN" altLang="en-US" sz="2400" b="1" dirty="0" smtClean="0">
                <a:solidFill>
                  <a:srgbClr val="00B050"/>
                </a:solidFill>
                <a:latin typeface="印品黑体" panose="00000500000000000000" pitchFamily="2" charset="-122"/>
                <a:ea typeface="印品黑体" panose="00000500000000000000" pitchFamily="2" charset="-122"/>
              </a:rPr>
              <a:t>看</a:t>
            </a:r>
            <a:endParaRPr lang="en-US" altLang="zh-CN" sz="2400" b="1" dirty="0" smtClean="0">
              <a:solidFill>
                <a:srgbClr val="00B050"/>
              </a:solidFill>
              <a:latin typeface="印品黑体" panose="00000500000000000000" pitchFamily="2" charset="-122"/>
              <a:ea typeface="印品黑体" panose="00000500000000000000" pitchFamily="2" charset="-122"/>
            </a:endParaRPr>
          </a:p>
          <a:p>
            <a:pPr algn="ctr"/>
            <a:r>
              <a:rPr lang="zh-CN" altLang="en-US" sz="2400" b="1" dirty="0" smtClean="0">
                <a:solidFill>
                  <a:schemeClr val="bg1"/>
                </a:solidFill>
                <a:latin typeface="印品黑体" panose="00000500000000000000" pitchFamily="2" charset="-122"/>
                <a:ea typeface="印品黑体" panose="00000500000000000000" pitchFamily="2" charset="-122"/>
              </a:rPr>
              <a:t>时间</a:t>
            </a:r>
            <a:endParaRPr lang="zh-CN" altLang="en-US" sz="2400" dirty="0">
              <a:solidFill>
                <a:schemeClr val="bg1"/>
              </a:solidFill>
              <a:latin typeface="印品黑体" panose="00000500000000000000" pitchFamily="2" charset="-122"/>
              <a:ea typeface="印品黑体" panose="00000500000000000000" pitchFamily="2" charset="-122"/>
            </a:endParaRPr>
          </a:p>
        </p:txBody>
      </p:sp>
      <p:sp>
        <p:nvSpPr>
          <p:cNvPr id="19" name="椭圆 18"/>
          <p:cNvSpPr/>
          <p:nvPr/>
        </p:nvSpPr>
        <p:spPr>
          <a:xfrm>
            <a:off x="3452885" y="2382336"/>
            <a:ext cx="1255593" cy="1206542"/>
          </a:xfrm>
          <a:prstGeom prst="ellipse">
            <a:avLst/>
          </a:prstGeom>
          <a:solidFill>
            <a:srgbClr val="2F559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400" b="1" dirty="0" smtClean="0">
                <a:solidFill>
                  <a:srgbClr val="00B050"/>
                </a:solidFill>
                <a:latin typeface="印品黑体" panose="00000500000000000000" pitchFamily="2" charset="-122"/>
                <a:ea typeface="印品黑体" panose="00000500000000000000" pitchFamily="2" charset="-122"/>
              </a:rPr>
              <a:t>2</a:t>
            </a:r>
            <a:r>
              <a:rPr lang="zh-CN" altLang="en-US" sz="2400" b="1" dirty="0" smtClean="0">
                <a:solidFill>
                  <a:srgbClr val="00B050"/>
                </a:solidFill>
                <a:latin typeface="印品黑体" panose="00000500000000000000" pitchFamily="2" charset="-122"/>
                <a:ea typeface="印品黑体" panose="00000500000000000000" pitchFamily="2" charset="-122"/>
              </a:rPr>
              <a:t>看</a:t>
            </a:r>
            <a:endParaRPr lang="en-US" altLang="zh-CN" sz="2400" b="1" dirty="0" smtClean="0">
              <a:solidFill>
                <a:srgbClr val="00B050"/>
              </a:solidFill>
              <a:latin typeface="印品黑体" panose="00000500000000000000" pitchFamily="2" charset="-122"/>
              <a:ea typeface="印品黑体" panose="00000500000000000000" pitchFamily="2" charset="-122"/>
            </a:endParaRPr>
          </a:p>
          <a:p>
            <a:pPr algn="ctr"/>
            <a:r>
              <a:rPr lang="zh-CN" altLang="en-US" sz="1600" b="1" dirty="0" smtClean="0">
                <a:solidFill>
                  <a:schemeClr val="bg1"/>
                </a:solidFill>
                <a:latin typeface="印品黑体" panose="00000500000000000000" pitchFamily="2" charset="-122"/>
                <a:ea typeface="印品黑体" panose="00000500000000000000" pitchFamily="2" charset="-122"/>
              </a:rPr>
              <a:t>拒付的</a:t>
            </a:r>
            <a:r>
              <a:rPr lang="en-US" altLang="zh-CN" sz="1400" b="1" dirty="0" smtClean="0">
                <a:solidFill>
                  <a:schemeClr val="bg1"/>
                </a:solidFill>
                <a:latin typeface="印品黑体" panose="00000500000000000000" pitchFamily="2" charset="-122"/>
                <a:ea typeface="印品黑体" panose="00000500000000000000" pitchFamily="2" charset="-122"/>
              </a:rPr>
              <a:t>SWIFT</a:t>
            </a:r>
            <a:r>
              <a:rPr lang="zh-CN" altLang="en-US" sz="1400" b="1" dirty="0" smtClean="0">
                <a:solidFill>
                  <a:schemeClr val="bg1"/>
                </a:solidFill>
                <a:latin typeface="印品黑体" panose="00000500000000000000" pitchFamily="2" charset="-122"/>
                <a:ea typeface="印品黑体" panose="00000500000000000000" pitchFamily="2" charset="-122"/>
              </a:rPr>
              <a:t>电文</a:t>
            </a:r>
            <a:endParaRPr lang="zh-CN" altLang="en-US" sz="1400" dirty="0">
              <a:solidFill>
                <a:schemeClr val="bg1"/>
              </a:solidFill>
              <a:latin typeface="印品黑体" panose="00000500000000000000" pitchFamily="2" charset="-122"/>
              <a:ea typeface="印品黑体" panose="00000500000000000000" pitchFamily="2" charset="-122"/>
            </a:endParaRPr>
          </a:p>
        </p:txBody>
      </p:sp>
      <p:sp>
        <p:nvSpPr>
          <p:cNvPr id="21" name="椭圆 20"/>
          <p:cNvSpPr/>
          <p:nvPr/>
        </p:nvSpPr>
        <p:spPr>
          <a:xfrm>
            <a:off x="6071552" y="2382336"/>
            <a:ext cx="1296426" cy="1206542"/>
          </a:xfrm>
          <a:prstGeom prst="ellipse">
            <a:avLst/>
          </a:prstGeom>
          <a:solidFill>
            <a:srgbClr val="2F559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400" b="1" dirty="0" smtClean="0">
                <a:solidFill>
                  <a:srgbClr val="00B050"/>
                </a:solidFill>
                <a:latin typeface="印品黑体" panose="00000500000000000000" pitchFamily="2" charset="-122"/>
                <a:ea typeface="印品黑体" panose="00000500000000000000" pitchFamily="2" charset="-122"/>
              </a:rPr>
              <a:t>3</a:t>
            </a:r>
            <a:r>
              <a:rPr lang="zh-CN" altLang="en-US" sz="2400" b="1" dirty="0" smtClean="0">
                <a:solidFill>
                  <a:srgbClr val="00B050"/>
                </a:solidFill>
                <a:latin typeface="印品黑体" panose="00000500000000000000" pitchFamily="2" charset="-122"/>
                <a:ea typeface="印品黑体" panose="00000500000000000000" pitchFamily="2" charset="-122"/>
              </a:rPr>
              <a:t>看</a:t>
            </a:r>
            <a:endParaRPr lang="en-US" altLang="zh-CN" sz="2400" b="1" dirty="0" smtClean="0">
              <a:solidFill>
                <a:srgbClr val="00B050"/>
              </a:solidFill>
              <a:latin typeface="印品黑体" panose="00000500000000000000" pitchFamily="2" charset="-122"/>
              <a:ea typeface="印品黑体" panose="00000500000000000000" pitchFamily="2" charset="-122"/>
            </a:endParaRPr>
          </a:p>
          <a:p>
            <a:pPr algn="ctr"/>
            <a:r>
              <a:rPr lang="zh-CN" altLang="en-US" sz="1800" b="1" dirty="0" smtClean="0">
                <a:solidFill>
                  <a:schemeClr val="bg1"/>
                </a:solidFill>
                <a:latin typeface="印品黑体" panose="00000500000000000000" pitchFamily="2" charset="-122"/>
                <a:ea typeface="印品黑体" panose="00000500000000000000" pitchFamily="2" charset="-122"/>
              </a:rPr>
              <a:t>不符要求点</a:t>
            </a:r>
            <a:endParaRPr lang="zh-CN" altLang="en-US" sz="1800" dirty="0">
              <a:solidFill>
                <a:schemeClr val="bg1"/>
              </a:solidFill>
              <a:latin typeface="印品黑体" panose="00000500000000000000" pitchFamily="2" charset="-122"/>
              <a:ea typeface="印品黑体" panose="00000500000000000000" pitchFamily="2" charset="-122"/>
            </a:endParaRPr>
          </a:p>
        </p:txBody>
      </p:sp>
      <p:cxnSp>
        <p:nvCxnSpPr>
          <p:cNvPr id="23" name="肘形连接符 22"/>
          <p:cNvCxnSpPr/>
          <p:nvPr/>
        </p:nvCxnSpPr>
        <p:spPr>
          <a:xfrm rot="5400000" flipH="1" flipV="1">
            <a:off x="841419" y="2428828"/>
            <a:ext cx="1140176" cy="5026"/>
          </a:xfrm>
          <a:prstGeom prst="bentConnector3">
            <a:avLst/>
          </a:prstGeom>
          <a:ln w="12700">
            <a:solidFill>
              <a:srgbClr val="2F5597"/>
            </a:solidFill>
            <a:prstDash val="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11"/>
          <p:cNvSpPr txBox="1"/>
          <p:nvPr/>
        </p:nvSpPr>
        <p:spPr>
          <a:xfrm>
            <a:off x="391245" y="686362"/>
            <a:ext cx="2778809" cy="1192634"/>
          </a:xfrm>
          <a:prstGeom prst="rect">
            <a:avLst/>
          </a:prstGeom>
          <a:noFill/>
        </p:spPr>
        <p:txBody>
          <a:bodyPr wrap="square" rtlCol="0">
            <a:spAutoFit/>
          </a:bodyPr>
          <a:lstStyle/>
          <a:p>
            <a:pPr marL="171450" indent="-171450">
              <a:lnSpc>
                <a:spcPct val="130000"/>
              </a:lnSpc>
              <a:buFont typeface="Wingdings" panose="05000000000000000000" pitchFamily="2" charset="2"/>
              <a:buChar char="p"/>
            </a:pP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要</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快递单号</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关注投递进程。</a:t>
            </a:r>
            <a:endPar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endParaRPr>
          </a:p>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掌握</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开征</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行签收时间，</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从这天的第二天开始五个银行工作日</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a:t>
            </a:r>
            <a:endPar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endParaRPr>
          </a:p>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如拒付</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时间</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在期限内，则进行第二步，如非，则拒付</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无效！</a:t>
            </a:r>
          </a:p>
        </p:txBody>
      </p:sp>
      <p:sp>
        <p:nvSpPr>
          <p:cNvPr id="28" name="TextBox 15"/>
          <p:cNvSpPr txBox="1"/>
          <p:nvPr/>
        </p:nvSpPr>
        <p:spPr>
          <a:xfrm>
            <a:off x="3275324" y="644820"/>
            <a:ext cx="2690958" cy="1192634"/>
          </a:xfrm>
          <a:prstGeom prst="rect">
            <a:avLst/>
          </a:prstGeom>
          <a:noFill/>
        </p:spPr>
        <p:txBody>
          <a:bodyPr wrap="square" rtlCol="0">
            <a:spAutoFit/>
          </a:bodyPr>
          <a:lstStyle/>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明确</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的表示拒付；</a:t>
            </a:r>
          </a:p>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列</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明凭依拒付的所有不符点</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：注意</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不是所有的不符点，是凭依拒付的所有不符</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点</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一</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个就</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够；</a:t>
            </a:r>
            <a:endPar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endParaRPr>
          </a:p>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表明</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处理</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方式</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a:t>
            </a:r>
          </a:p>
        </p:txBody>
      </p:sp>
      <p:sp>
        <p:nvSpPr>
          <p:cNvPr id="32" name="TextBox 19"/>
          <p:cNvSpPr txBox="1"/>
          <p:nvPr/>
        </p:nvSpPr>
        <p:spPr>
          <a:xfrm>
            <a:off x="6071552" y="1133606"/>
            <a:ext cx="3346033" cy="532453"/>
          </a:xfrm>
          <a:prstGeom prst="rect">
            <a:avLst/>
          </a:prstGeom>
          <a:noFill/>
        </p:spPr>
        <p:txBody>
          <a:bodyPr wrap="square" rtlCol="0">
            <a:spAutoFit/>
          </a:bodyPr>
          <a:lstStyle/>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实质性不符合：唯一办法是客户接受不符点；</a:t>
            </a:r>
            <a:endPar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endParaRPr>
          </a:p>
          <a:p>
            <a:pPr marL="171450" indent="-171450">
              <a:lnSpc>
                <a:spcPct val="130000"/>
              </a:lnSpc>
              <a:buFont typeface="Wingdings" panose="05000000000000000000" pitchFamily="2" charset="2"/>
              <a:buChar char="p"/>
            </a:pP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可</a:t>
            </a:r>
            <a:r>
              <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rPr>
              <a:t>更改</a:t>
            </a:r>
            <a:r>
              <a:rPr lang="zh-CN" altLang="en-US" sz="1100" dirty="0" smtClean="0">
                <a:solidFill>
                  <a:schemeClr val="tx1">
                    <a:lumMod val="75000"/>
                    <a:lumOff val="25000"/>
                  </a:schemeClr>
                </a:solidFill>
                <a:latin typeface="印品黑体" panose="00000500000000000000" pitchFamily="2" charset="-122"/>
                <a:ea typeface="印品黑体" panose="00000500000000000000" pitchFamily="2" charset="-122"/>
              </a:rPr>
              <a:t>的不符合：修改即可。</a:t>
            </a:r>
            <a:endParaRPr lang="zh-CN" altLang="en-US" sz="1100" dirty="0">
              <a:solidFill>
                <a:schemeClr val="tx1">
                  <a:lumMod val="75000"/>
                  <a:lumOff val="25000"/>
                </a:schemeClr>
              </a:solidFill>
              <a:latin typeface="印品黑体" panose="00000500000000000000" pitchFamily="2" charset="-122"/>
              <a:ea typeface="印品黑体" panose="00000500000000000000" pitchFamily="2" charset="-122"/>
            </a:endParaRPr>
          </a:p>
        </p:txBody>
      </p:sp>
      <p:sp>
        <p:nvSpPr>
          <p:cNvPr id="35" name="矩形 34"/>
          <p:cNvSpPr/>
          <p:nvPr/>
        </p:nvSpPr>
        <p:spPr>
          <a:xfrm>
            <a:off x="0" y="4189164"/>
            <a:ext cx="9144000" cy="95433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spc="225" dirty="0">
              <a:solidFill>
                <a:schemeClr val="bg1"/>
              </a:solidFill>
              <a:latin typeface="印品黑体" panose="00000500000000000000" pitchFamily="2" charset="-122"/>
              <a:ea typeface="印品黑体" panose="00000500000000000000" pitchFamily="2" charset="-122"/>
            </a:endParaRPr>
          </a:p>
        </p:txBody>
      </p:sp>
      <p:grpSp>
        <p:nvGrpSpPr>
          <p:cNvPr id="36" name="组合 35"/>
          <p:cNvGrpSpPr/>
          <p:nvPr/>
        </p:nvGrpSpPr>
        <p:grpSpPr>
          <a:xfrm>
            <a:off x="582427" y="4449279"/>
            <a:ext cx="421694" cy="449824"/>
            <a:chOff x="776569" y="5932372"/>
            <a:chExt cx="562258" cy="599765"/>
          </a:xfrm>
        </p:grpSpPr>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69" y="5932372"/>
              <a:ext cx="431070" cy="431070"/>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52" y="6269762"/>
              <a:ext cx="262375" cy="262375"/>
            </a:xfrm>
            <a:prstGeom prst="rect">
              <a:avLst/>
            </a:prstGeom>
          </p:spPr>
        </p:pic>
      </p:grpSp>
      <p:sp>
        <p:nvSpPr>
          <p:cNvPr id="39" name="文本框 38"/>
          <p:cNvSpPr txBox="1"/>
          <p:nvPr/>
        </p:nvSpPr>
        <p:spPr>
          <a:xfrm>
            <a:off x="1668889" y="4446769"/>
            <a:ext cx="7295587" cy="707886"/>
          </a:xfrm>
          <a:prstGeom prst="rect">
            <a:avLst/>
          </a:prstGeom>
          <a:noFill/>
        </p:spPr>
        <p:txBody>
          <a:bodyPr wrap="none" rtlCol="0">
            <a:spAutoFit/>
          </a:bodyPr>
          <a:lstStyle/>
          <a:p>
            <a:r>
              <a:rPr lang="zh-CN" altLang="en-US" sz="2000" b="1" spc="225" dirty="0" smtClean="0">
                <a:solidFill>
                  <a:schemeClr val="bg1"/>
                </a:solidFill>
                <a:latin typeface="印品黑体" panose="00000500000000000000" pitchFamily="2" charset="-122"/>
                <a:ea typeface="印品黑体" panose="00000500000000000000" pitchFamily="2" charset="-122"/>
              </a:rPr>
              <a:t>前两个步骤完成后问题仍存在，就</a:t>
            </a:r>
            <a:r>
              <a:rPr lang="zh-CN" altLang="en-US" sz="2000" b="1" spc="225" dirty="0">
                <a:solidFill>
                  <a:schemeClr val="bg1"/>
                </a:solidFill>
                <a:latin typeface="印品黑体" panose="00000500000000000000" pitchFamily="2" charset="-122"/>
                <a:ea typeface="印品黑体" panose="00000500000000000000" pitchFamily="2" charset="-122"/>
              </a:rPr>
              <a:t>只能</a:t>
            </a:r>
            <a:r>
              <a:rPr lang="zh-CN" altLang="en-US" sz="2000" b="1" spc="225" dirty="0" smtClean="0">
                <a:solidFill>
                  <a:schemeClr val="bg1"/>
                </a:solidFill>
                <a:latin typeface="印品黑体" panose="00000500000000000000" pitchFamily="2" charset="-122"/>
                <a:ea typeface="印品黑体" panose="00000500000000000000" pitchFamily="2" charset="-122"/>
              </a:rPr>
              <a:t>进行</a:t>
            </a:r>
            <a:r>
              <a:rPr lang="zh-CN" altLang="en-US" sz="2000" b="1" spc="225" dirty="0">
                <a:solidFill>
                  <a:schemeClr val="bg1"/>
                </a:solidFill>
                <a:latin typeface="印品黑体" panose="00000500000000000000" pitchFamily="2" charset="-122"/>
                <a:ea typeface="印品黑体" panose="00000500000000000000" pitchFamily="2" charset="-122"/>
              </a:rPr>
              <a:t>第三</a:t>
            </a:r>
            <a:r>
              <a:rPr lang="zh-CN" altLang="en-US" sz="2000" b="1" spc="225" dirty="0" smtClean="0">
                <a:solidFill>
                  <a:schemeClr val="bg1"/>
                </a:solidFill>
                <a:latin typeface="印品黑体" panose="00000500000000000000" pitchFamily="2" charset="-122"/>
                <a:ea typeface="印品黑体" panose="00000500000000000000" pitchFamily="2" charset="-122"/>
              </a:rPr>
              <a:t>步了！</a:t>
            </a:r>
            <a:r>
              <a:rPr lang="zh-CN" altLang="en-US" sz="2000" b="1" spc="225" dirty="0">
                <a:solidFill>
                  <a:schemeClr val="bg1"/>
                </a:solidFill>
                <a:latin typeface="印品黑体" panose="00000500000000000000" pitchFamily="2" charset="-122"/>
                <a:ea typeface="印品黑体" panose="00000500000000000000" pitchFamily="2" charset="-122"/>
              </a:rPr>
              <a:t/>
            </a:r>
            <a:br>
              <a:rPr lang="zh-CN" altLang="en-US" sz="2000" b="1" spc="225" dirty="0">
                <a:solidFill>
                  <a:schemeClr val="bg1"/>
                </a:solidFill>
                <a:latin typeface="印品黑体" panose="00000500000000000000" pitchFamily="2" charset="-122"/>
                <a:ea typeface="印品黑体" panose="00000500000000000000" pitchFamily="2" charset="-122"/>
              </a:rPr>
            </a:br>
            <a:endParaRPr lang="zh-CN" altLang="en-US" sz="2000" dirty="0">
              <a:latin typeface="印品黑体" panose="00000500000000000000" pitchFamily="2" charset="-122"/>
            </a:endParaRPr>
          </a:p>
        </p:txBody>
      </p:sp>
      <p:cxnSp>
        <p:nvCxnSpPr>
          <p:cNvPr id="40" name="肘形连接符 39"/>
          <p:cNvCxnSpPr/>
          <p:nvPr/>
        </p:nvCxnSpPr>
        <p:spPr>
          <a:xfrm rot="5400000" flipH="1" flipV="1">
            <a:off x="3508080" y="2451767"/>
            <a:ext cx="1140176" cy="5026"/>
          </a:xfrm>
          <a:prstGeom prst="bentConnector3">
            <a:avLst/>
          </a:prstGeom>
          <a:ln w="12700">
            <a:solidFill>
              <a:srgbClr val="2F5597"/>
            </a:solidFill>
            <a:prstDash val="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肘形连接符 40"/>
          <p:cNvCxnSpPr/>
          <p:nvPr/>
        </p:nvCxnSpPr>
        <p:spPr>
          <a:xfrm rot="5400000" flipH="1" flipV="1">
            <a:off x="6222902" y="2485089"/>
            <a:ext cx="1140176" cy="5026"/>
          </a:xfrm>
          <a:prstGeom prst="bentConnector3">
            <a:avLst/>
          </a:prstGeom>
          <a:ln w="12700">
            <a:solidFill>
              <a:srgbClr val="2F5597"/>
            </a:solidFill>
            <a:prstDash val="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7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allOve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0" fill="hold"/>
                                        <p:tgtEl>
                                          <p:spTgt spid="16"/>
                                        </p:tgtEl>
                                        <p:attrNameLst>
                                          <p:attrName>ppt_x</p:attrName>
                                        </p:attrNameLst>
                                      </p:cBhvr>
                                      <p:tavLst>
                                        <p:tav tm="0">
                                          <p:val>
                                            <p:strVal val="0-#ppt_w/2"/>
                                          </p:val>
                                        </p:tav>
                                        <p:tav tm="100000">
                                          <p:val>
                                            <p:strVal val="#ppt_x"/>
                                          </p:val>
                                        </p:tav>
                                      </p:tavLst>
                                    </p:anim>
                                    <p:anim calcmode="lin" valueType="num">
                                      <p:cBhvr additive="base">
                                        <p:cTn id="18" dur="5000" fill="hold"/>
                                        <p:tgtEl>
                                          <p:spTgt spid="16"/>
                                        </p:tgtEl>
                                        <p:attrNameLst>
                                          <p:attrName>ppt_y</p:attrName>
                                        </p:attrNameLst>
                                      </p:cBhvr>
                                      <p:tavLst>
                                        <p:tav tm="0">
                                          <p:val>
                                            <p:strVal val="#ppt_y"/>
                                          </p:val>
                                        </p:tav>
                                        <p:tav tm="100000">
                                          <p:val>
                                            <p:strVal val="#ppt_y"/>
                                          </p:val>
                                        </p:tav>
                                      </p:tavLst>
                                    </p:anim>
                                  </p:childTnLst>
                                </p:cTn>
                              </p:par>
                              <p:par>
                                <p:cTn id="19" presetID="23" presetClass="entr" presetSubtype="288" fill="hold" grpId="0" nodeType="withEffect">
                                  <p:stCondLst>
                                    <p:cond delay="15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strVal val="4/3*#ppt_w"/>
                                          </p:val>
                                        </p:tav>
                                        <p:tav tm="100000">
                                          <p:val>
                                            <p:strVal val="#ppt_w"/>
                                          </p:val>
                                        </p:tav>
                                      </p:tavLst>
                                    </p:anim>
                                    <p:anim calcmode="lin" valueType="num">
                                      <p:cBhvr>
                                        <p:cTn id="22" dur="500" fill="hold"/>
                                        <p:tgtEl>
                                          <p:spTgt spid="17"/>
                                        </p:tgtEl>
                                        <p:attrNameLst>
                                          <p:attrName>ppt_h</p:attrName>
                                        </p:attrNameLst>
                                      </p:cBhvr>
                                      <p:tavLst>
                                        <p:tav tm="0">
                                          <p:val>
                                            <p:strVal val="4/3*#ppt_h"/>
                                          </p:val>
                                        </p:tav>
                                        <p:tav tm="100000">
                                          <p:val>
                                            <p:strVal val="#ppt_h"/>
                                          </p:val>
                                        </p:tav>
                                      </p:tavLst>
                                    </p:anim>
                                  </p:childTnLst>
                                </p:cTn>
                              </p:par>
                              <p:par>
                                <p:cTn id="23" presetID="22" presetClass="entr" presetSubtype="4" fill="hold" nodeType="withEffect">
                                  <p:stCondLst>
                                    <p:cond delay="150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8" fill="hold" grpId="0" nodeType="withEffect">
                                  <p:stCondLst>
                                    <p:cond delay="200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3" presetClass="entr" presetSubtype="288" fill="hold" grpId="0" nodeType="withEffect">
                                  <p:stCondLst>
                                    <p:cond delay="45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strVal val="4/3*#ppt_w"/>
                                          </p:val>
                                        </p:tav>
                                        <p:tav tm="100000">
                                          <p:val>
                                            <p:strVal val="#ppt_w"/>
                                          </p:val>
                                        </p:tav>
                                      </p:tavLst>
                                    </p:anim>
                                    <p:anim calcmode="lin" valueType="num">
                                      <p:cBhvr>
                                        <p:cTn id="32" dur="500" fill="hold"/>
                                        <p:tgtEl>
                                          <p:spTgt spid="19"/>
                                        </p:tgtEl>
                                        <p:attrNameLst>
                                          <p:attrName>ppt_h</p:attrName>
                                        </p:attrNameLst>
                                      </p:cBhvr>
                                      <p:tavLst>
                                        <p:tav tm="0">
                                          <p:val>
                                            <p:strVal val="4/3*#ppt_h"/>
                                          </p:val>
                                        </p:tav>
                                        <p:tav tm="100000">
                                          <p:val>
                                            <p:strVal val="#ppt_h"/>
                                          </p:val>
                                        </p:tav>
                                      </p:tavLst>
                                    </p:anim>
                                  </p:childTnLst>
                                </p:cTn>
                              </p:par>
                              <p:par>
                                <p:cTn id="33" presetID="22" presetClass="entr" presetSubtype="8" fill="hold" grpId="0" nodeType="withEffect">
                                  <p:stCondLst>
                                    <p:cond delay="500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3" presetClass="entr" presetSubtype="288" fill="hold" grpId="0" nodeType="withEffect">
                                  <p:stCondLst>
                                    <p:cond delay="750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4/3*#ppt_w"/>
                                          </p:val>
                                        </p:tav>
                                        <p:tav tm="100000">
                                          <p:val>
                                            <p:strVal val="#ppt_w"/>
                                          </p:val>
                                        </p:tav>
                                      </p:tavLst>
                                    </p:anim>
                                    <p:anim calcmode="lin" valueType="num">
                                      <p:cBhvr>
                                        <p:cTn id="39" dur="500" fill="hold"/>
                                        <p:tgtEl>
                                          <p:spTgt spid="21"/>
                                        </p:tgtEl>
                                        <p:attrNameLst>
                                          <p:attrName>ppt_h</p:attrName>
                                        </p:attrNameLst>
                                      </p:cBhvr>
                                      <p:tavLst>
                                        <p:tav tm="0">
                                          <p:val>
                                            <p:strVal val="4/3*#ppt_h"/>
                                          </p:val>
                                        </p:tav>
                                        <p:tav tm="100000">
                                          <p:val>
                                            <p:strVal val="#ppt_h"/>
                                          </p:val>
                                        </p:tav>
                                      </p:tavLst>
                                    </p:anim>
                                  </p:childTnLst>
                                </p:cTn>
                              </p:par>
                              <p:par>
                                <p:cTn id="40" presetID="22" presetClass="entr" presetSubtype="8" fill="hold" grpId="0" nodeType="withEffect">
                                  <p:stCondLst>
                                    <p:cond delay="800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36"/>
                                        </p:tgtEl>
                                        <p:attrNameLst>
                                          <p:attrName>r</p:attrName>
                                        </p:attrNameLst>
                                      </p:cBhvr>
                                    </p:animRot>
                                  </p:childTnLst>
                                </p:cTn>
                              </p:par>
                            </p:childTnLst>
                          </p:cTn>
                        </p:par>
                        <p:par>
                          <p:cTn id="47" fill="hold">
                            <p:stCondLst>
                              <p:cond delay="2000"/>
                            </p:stCondLst>
                            <p:childTnLst>
                              <p:par>
                                <p:cTn id="48" presetID="10" presetClass="entr" presetSubtype="0" fill="hold" grpId="0" nodeType="afterEffect">
                                  <p:stCondLst>
                                    <p:cond delay="25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750"/>
                                        <p:tgtEl>
                                          <p:spTgt spid="39"/>
                                        </p:tgtEl>
                                      </p:cBhvr>
                                    </p:animEffect>
                                  </p:childTnLst>
                                </p:cTn>
                              </p:par>
                              <p:par>
                                <p:cTn id="51" presetID="22" presetClass="entr" presetSubtype="4" fill="hold" nodeType="withEffect">
                                  <p:stCondLst>
                                    <p:cond delay="150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par>
                                <p:cTn id="54" presetID="22" presetClass="entr" presetSubtype="4" fill="hold" nodeType="withEffect">
                                  <p:stCondLst>
                                    <p:cond delay="150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9" grpId="0" animBg="1"/>
      <p:bldP spid="21" grpId="0" animBg="1"/>
      <p:bldP spid="24" grpId="0"/>
      <p:bldP spid="28" grpId="0"/>
      <p:bldP spid="32"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259209" y="243860"/>
            <a:ext cx="2574490" cy="584775"/>
          </a:xfrm>
          <a:prstGeom prst="rect">
            <a:avLst/>
          </a:prstGeom>
          <a:noFill/>
        </p:spPr>
        <p:txBody>
          <a:bodyPr wrap="square" rtlCol="0">
            <a:spAutoFit/>
          </a:bodyPr>
          <a:lstStyle/>
          <a:p>
            <a:r>
              <a:rPr lang="zh-CN" altLang="en-US" sz="3200" spc="450" dirty="0" smtClean="0">
                <a:latin typeface="印品黑体" panose="00000500000000000000" pitchFamily="2" charset="-122"/>
                <a:ea typeface="印品黑体" panose="00000500000000000000" pitchFamily="2" charset="-122"/>
              </a:rPr>
              <a:t>课堂小结</a:t>
            </a:r>
            <a:endParaRPr lang="zh-CN" altLang="en-US" sz="3200" spc="450" dirty="0">
              <a:latin typeface="印品黑体" panose="00000500000000000000" pitchFamily="2" charset="-122"/>
              <a:ea typeface="印品黑体" panose="00000500000000000000" pitchFamily="2" charset="-122"/>
            </a:endParaRPr>
          </a:p>
        </p:txBody>
      </p:sp>
      <p:grpSp>
        <p:nvGrpSpPr>
          <p:cNvPr id="101" name="Group 1"/>
          <p:cNvGrpSpPr/>
          <p:nvPr/>
        </p:nvGrpSpPr>
        <p:grpSpPr>
          <a:xfrm>
            <a:off x="5106998" y="205216"/>
            <a:ext cx="360380" cy="358085"/>
            <a:chOff x="7392564" y="5336936"/>
            <a:chExt cx="556472" cy="552928"/>
          </a:xfrm>
          <a:solidFill>
            <a:schemeClr val="bg1"/>
          </a:solidFill>
        </p:grpSpPr>
        <p:sp>
          <p:nvSpPr>
            <p:cNvPr id="102" name="Freeform 8"/>
            <p:cNvSpPr>
              <a:spLocks/>
            </p:cNvSpPr>
            <p:nvPr/>
          </p:nvSpPr>
          <p:spPr bwMode="auto">
            <a:xfrm>
              <a:off x="7392564" y="5740999"/>
              <a:ext cx="148865" cy="14886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3" name="Freeform 9"/>
            <p:cNvSpPr>
              <a:spLocks/>
            </p:cNvSpPr>
            <p:nvPr/>
          </p:nvSpPr>
          <p:spPr bwMode="auto">
            <a:xfrm>
              <a:off x="7477630" y="5383014"/>
              <a:ext cx="368619" cy="375707"/>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4" name="Freeform 10"/>
            <p:cNvSpPr>
              <a:spLocks/>
            </p:cNvSpPr>
            <p:nvPr/>
          </p:nvSpPr>
          <p:spPr bwMode="auto">
            <a:xfrm>
              <a:off x="7527252" y="5439725"/>
              <a:ext cx="368619" cy="368619"/>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5" name="Freeform 11"/>
            <p:cNvSpPr>
              <a:spLocks/>
            </p:cNvSpPr>
            <p:nvPr/>
          </p:nvSpPr>
          <p:spPr bwMode="auto">
            <a:xfrm>
              <a:off x="7835615" y="5336936"/>
              <a:ext cx="113421" cy="109878"/>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grpSp>
      <p:sp>
        <p:nvSpPr>
          <p:cNvPr id="120" name="矩形 119"/>
          <p:cNvSpPr/>
          <p:nvPr/>
        </p:nvSpPr>
        <p:spPr>
          <a:xfrm>
            <a:off x="0" y="4189164"/>
            <a:ext cx="9144000" cy="95433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spc="225" dirty="0">
              <a:solidFill>
                <a:schemeClr val="bg1"/>
              </a:solidFill>
              <a:latin typeface="印品黑体" panose="00000500000000000000" pitchFamily="2" charset="-122"/>
              <a:ea typeface="印品黑体" panose="00000500000000000000" pitchFamily="2" charset="-122"/>
            </a:endParaRPr>
          </a:p>
        </p:txBody>
      </p:sp>
      <p:grpSp>
        <p:nvGrpSpPr>
          <p:cNvPr id="121" name="组合 120"/>
          <p:cNvGrpSpPr/>
          <p:nvPr/>
        </p:nvGrpSpPr>
        <p:grpSpPr>
          <a:xfrm>
            <a:off x="582427" y="4449279"/>
            <a:ext cx="421694" cy="449824"/>
            <a:chOff x="776569" y="5932372"/>
            <a:chExt cx="562258" cy="599765"/>
          </a:xfrm>
        </p:grpSpPr>
        <p:pic>
          <p:nvPicPr>
            <p:cNvPr id="122" name="图片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69" y="5932372"/>
              <a:ext cx="431070" cy="431070"/>
            </a:xfrm>
            <a:prstGeom prst="rect">
              <a:avLst/>
            </a:prstGeom>
          </p:spPr>
        </p:pic>
        <p:pic>
          <p:nvPicPr>
            <p:cNvPr id="123" name="图片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52" y="6269762"/>
              <a:ext cx="262375" cy="262375"/>
            </a:xfrm>
            <a:prstGeom prst="rect">
              <a:avLst/>
            </a:prstGeom>
          </p:spPr>
        </p:pic>
      </p:grpSp>
      <p:sp>
        <p:nvSpPr>
          <p:cNvPr id="3" name="文本框 2"/>
          <p:cNvSpPr txBox="1"/>
          <p:nvPr/>
        </p:nvSpPr>
        <p:spPr>
          <a:xfrm>
            <a:off x="1004121" y="1447800"/>
            <a:ext cx="7103559" cy="2146742"/>
          </a:xfrm>
          <a:prstGeom prst="rect">
            <a:avLst/>
          </a:prstGeom>
          <a:noFill/>
        </p:spPr>
        <p:txBody>
          <a:bodyPr wrap="square" rtlCol="0">
            <a:spAutoFit/>
          </a:bodyPr>
          <a:lstStyle/>
          <a:p>
            <a:r>
              <a:rPr lang="zh-CN" altLang="zh-CN" sz="2400" dirty="0" smtClean="0"/>
              <a:t>在</a:t>
            </a:r>
            <a:r>
              <a:rPr lang="zh-CN" altLang="zh-CN" sz="2400" dirty="0"/>
              <a:t>国际贸易活动中，买卖双方可能互不</a:t>
            </a:r>
            <a:r>
              <a:rPr lang="zh-CN" altLang="zh-CN" sz="2400" dirty="0" smtClean="0"/>
              <a:t>信任</a:t>
            </a:r>
            <a:r>
              <a:rPr lang="zh-CN" altLang="en-US" sz="2400" dirty="0" smtClean="0"/>
              <a:t>。</a:t>
            </a:r>
            <a:r>
              <a:rPr lang="zh-CN" altLang="zh-CN" sz="2400" dirty="0" smtClean="0"/>
              <a:t>买方</a:t>
            </a:r>
            <a:r>
              <a:rPr lang="zh-CN" altLang="zh-CN" sz="2400" dirty="0"/>
              <a:t>担心预付款后，卖方不按合同要求</a:t>
            </a:r>
            <a:r>
              <a:rPr lang="zh-CN" altLang="zh-CN" sz="2400" dirty="0" smtClean="0"/>
              <a:t>发货</a:t>
            </a:r>
            <a:r>
              <a:rPr lang="zh-CN" altLang="en-US" sz="2400" dirty="0" smtClean="0"/>
              <a:t>。</a:t>
            </a:r>
            <a:r>
              <a:rPr lang="zh-CN" altLang="zh-CN" sz="2400" dirty="0" smtClean="0"/>
              <a:t>卖方</a:t>
            </a:r>
            <a:r>
              <a:rPr lang="zh-CN" altLang="zh-CN" sz="2400" dirty="0"/>
              <a:t>也担心在发货或提交货运单据后买方不付款</a:t>
            </a:r>
            <a:r>
              <a:rPr lang="zh-CN" altLang="zh-CN" sz="2400" dirty="0" smtClean="0"/>
              <a:t>。</a:t>
            </a:r>
            <a:r>
              <a:rPr lang="zh-CN" altLang="en-US" sz="2400" dirty="0" smtClean="0"/>
              <a:t>信用证的出现就解决了这个问题。银行为第一付款责任人，及使面对遥远的客户也不需要担心这个问题。</a:t>
            </a:r>
            <a:endParaRPr lang="zh-CN" altLang="zh-CN" sz="2400" dirty="0"/>
          </a:p>
          <a:p>
            <a:endParaRPr kumimoji="1" lang="zh-CN" altLang="en-US" dirty="0"/>
          </a:p>
        </p:txBody>
      </p:sp>
    </p:spTree>
    <p:extLst>
      <p:ext uri="{BB962C8B-B14F-4D97-AF65-F5344CB8AC3E}">
        <p14:creationId xmlns:p14="http://schemas.microsoft.com/office/powerpoint/2010/main" val="2595382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1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325505" y="208899"/>
            <a:ext cx="2271315" cy="646331"/>
          </a:xfrm>
          <a:prstGeom prst="rect">
            <a:avLst/>
          </a:prstGeom>
          <a:noFill/>
        </p:spPr>
        <p:txBody>
          <a:bodyPr wrap="square" rtlCol="0">
            <a:spAutoFit/>
          </a:bodyPr>
          <a:lstStyle/>
          <a:p>
            <a:r>
              <a:rPr lang="zh-CN" altLang="en-US" sz="3600" spc="225" dirty="0">
                <a:latin typeface="印品黑体" panose="00000500000000000000" pitchFamily="2" charset="-122"/>
                <a:ea typeface="印品黑体" panose="00000500000000000000" pitchFamily="2" charset="-122"/>
              </a:rPr>
              <a:t>作业布置</a:t>
            </a:r>
            <a:endParaRPr lang="zh-CN" altLang="en-US" sz="3600" dirty="0">
              <a:latin typeface="印品黑体" panose="00000500000000000000" pitchFamily="2" charset="-122"/>
            </a:endParaRPr>
          </a:p>
        </p:txBody>
      </p:sp>
      <p:grpSp>
        <p:nvGrpSpPr>
          <p:cNvPr id="16" name="组合 15"/>
          <p:cNvGrpSpPr/>
          <p:nvPr/>
        </p:nvGrpSpPr>
        <p:grpSpPr>
          <a:xfrm>
            <a:off x="617249" y="1916317"/>
            <a:ext cx="2474764" cy="1334074"/>
            <a:chOff x="1635918" y="775203"/>
            <a:chExt cx="2350570" cy="1267124"/>
          </a:xfrm>
        </p:grpSpPr>
        <p:grpSp>
          <p:nvGrpSpPr>
            <p:cNvPr id="34" name="组合 33"/>
            <p:cNvGrpSpPr/>
            <p:nvPr/>
          </p:nvGrpSpPr>
          <p:grpSpPr>
            <a:xfrm>
              <a:off x="1635918" y="1621632"/>
              <a:ext cx="376238" cy="380999"/>
              <a:chOff x="1635918" y="1621632"/>
              <a:chExt cx="376238" cy="380999"/>
            </a:xfrm>
          </p:grpSpPr>
          <p:sp>
            <p:nvSpPr>
              <p:cNvPr id="35" name="椭圆 27"/>
              <p:cNvSpPr/>
              <p:nvPr/>
            </p:nvSpPr>
            <p:spPr>
              <a:xfrm>
                <a:off x="1635918" y="1621632"/>
                <a:ext cx="376238" cy="342901"/>
              </a:xfrm>
              <a:custGeom>
                <a:avLst/>
                <a:gdLst/>
                <a:ahLst/>
                <a:cxnLst/>
                <a:rect l="l" t="t" r="r" b="b"/>
                <a:pathLst>
                  <a:path w="376238" h="342901">
                    <a:moveTo>
                      <a:pt x="188119" y="0"/>
                    </a:moveTo>
                    <a:cubicBezTo>
                      <a:pt x="292014" y="0"/>
                      <a:pt x="376238" y="84224"/>
                      <a:pt x="376238" y="188119"/>
                    </a:cubicBezTo>
                    <a:cubicBezTo>
                      <a:pt x="376238" y="254148"/>
                      <a:pt x="342219" y="312232"/>
                      <a:pt x="288862" y="342901"/>
                    </a:cubicBezTo>
                    <a:lnTo>
                      <a:pt x="87376" y="342901"/>
                    </a:lnTo>
                    <a:cubicBezTo>
                      <a:pt x="34019" y="312232"/>
                      <a:pt x="0" y="254148"/>
                      <a:pt x="0" y="188119"/>
                    </a:cubicBezTo>
                    <a:cubicBezTo>
                      <a:pt x="0" y="84224"/>
                      <a:pt x="84224" y="0"/>
                      <a:pt x="188119"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99" dirty="0">
                  <a:solidFill>
                    <a:schemeClr val="bg1">
                      <a:lumMod val="50000"/>
                    </a:schemeClr>
                  </a:solidFill>
                  <a:latin typeface="印品黑体" panose="00000500000000000000" pitchFamily="2" charset="-122"/>
                </a:endParaRPr>
              </a:p>
            </p:txBody>
          </p:sp>
          <p:cxnSp>
            <p:nvCxnSpPr>
              <p:cNvPr id="36" name="直接连接符 35"/>
              <p:cNvCxnSpPr/>
              <p:nvPr/>
            </p:nvCxnSpPr>
            <p:spPr>
              <a:xfrm flipH="1" flipV="1">
                <a:off x="1769269" y="1814512"/>
                <a:ext cx="54768" cy="188119"/>
              </a:xfrm>
              <a:prstGeom prst="line">
                <a:avLst/>
              </a:prstGeom>
              <a:ln>
                <a:solidFill>
                  <a:srgbClr val="F8C937"/>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843086" y="1674018"/>
                <a:ext cx="50007" cy="188119"/>
              </a:xfrm>
              <a:prstGeom prst="line">
                <a:avLst/>
              </a:prstGeom>
              <a:ln>
                <a:solidFill>
                  <a:srgbClr val="F8C937"/>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2200275" y="775203"/>
              <a:ext cx="1786213" cy="126712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99" dirty="0">
                <a:solidFill>
                  <a:schemeClr val="bg1">
                    <a:lumMod val="50000"/>
                  </a:schemeClr>
                </a:solidFill>
                <a:latin typeface="印品黑体" panose="00000500000000000000" pitchFamily="2" charset="-122"/>
              </a:endParaRPr>
            </a:p>
          </p:txBody>
        </p:sp>
        <p:grpSp>
          <p:nvGrpSpPr>
            <p:cNvPr id="30" name="组合 29"/>
            <p:cNvGrpSpPr/>
            <p:nvPr/>
          </p:nvGrpSpPr>
          <p:grpSpPr>
            <a:xfrm>
              <a:off x="2909298" y="1185936"/>
              <a:ext cx="352020" cy="595258"/>
              <a:chOff x="2909298" y="1185936"/>
              <a:chExt cx="352020" cy="595258"/>
            </a:xfrm>
          </p:grpSpPr>
          <p:sp>
            <p:nvSpPr>
              <p:cNvPr id="31" name="等腰三角形 30"/>
              <p:cNvSpPr/>
              <p:nvPr/>
            </p:nvSpPr>
            <p:spPr>
              <a:xfrm rot="2644183">
                <a:off x="3085734" y="1185936"/>
                <a:ext cx="175584" cy="328927"/>
              </a:xfrm>
              <a:prstGeom prst="triangle">
                <a:avLst>
                  <a:gd name="adj" fmla="val 5253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99" dirty="0">
                  <a:solidFill>
                    <a:schemeClr val="bg1">
                      <a:lumMod val="50000"/>
                    </a:schemeClr>
                  </a:solidFill>
                  <a:latin typeface="印品黑体" panose="00000500000000000000" pitchFamily="2" charset="-122"/>
                </a:endParaRPr>
              </a:p>
            </p:txBody>
          </p:sp>
          <p:sp>
            <p:nvSpPr>
              <p:cNvPr id="32" name="等腰三角形 31"/>
              <p:cNvSpPr/>
              <p:nvPr/>
            </p:nvSpPr>
            <p:spPr>
              <a:xfrm rot="13440000">
                <a:off x="2909298" y="1469410"/>
                <a:ext cx="174801" cy="311784"/>
              </a:xfrm>
              <a:prstGeom prst="triangle">
                <a:avLst>
                  <a:gd name="adj" fmla="val 5253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99" dirty="0">
                  <a:solidFill>
                    <a:schemeClr val="bg1">
                      <a:lumMod val="50000"/>
                    </a:schemeClr>
                  </a:solidFill>
                  <a:latin typeface="印品黑体" panose="00000500000000000000" pitchFamily="2" charset="-122"/>
                </a:endParaRPr>
              </a:p>
            </p:txBody>
          </p:sp>
        </p:grpSp>
      </p:grpSp>
      <p:sp>
        <p:nvSpPr>
          <p:cNvPr id="40" name="矩形 39"/>
          <p:cNvSpPr/>
          <p:nvPr/>
        </p:nvSpPr>
        <p:spPr>
          <a:xfrm>
            <a:off x="0" y="4189164"/>
            <a:ext cx="9144000" cy="95433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b="1" spc="225" dirty="0">
              <a:solidFill>
                <a:schemeClr val="bg1"/>
              </a:solidFill>
              <a:latin typeface="印品黑体" panose="00000500000000000000" pitchFamily="2" charset="-122"/>
              <a:ea typeface="印品黑体" panose="00000500000000000000" pitchFamily="2" charset="-122"/>
            </a:endParaRPr>
          </a:p>
        </p:txBody>
      </p:sp>
      <p:grpSp>
        <p:nvGrpSpPr>
          <p:cNvPr id="41" name="组合 40"/>
          <p:cNvGrpSpPr/>
          <p:nvPr/>
        </p:nvGrpSpPr>
        <p:grpSpPr>
          <a:xfrm>
            <a:off x="582427" y="4449279"/>
            <a:ext cx="421694" cy="449824"/>
            <a:chOff x="776569" y="5932372"/>
            <a:chExt cx="562258" cy="599765"/>
          </a:xfrm>
        </p:grpSpPr>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69" y="5932372"/>
              <a:ext cx="431070" cy="431070"/>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52" y="6269762"/>
              <a:ext cx="262375" cy="262375"/>
            </a:xfrm>
            <a:prstGeom prst="rect">
              <a:avLst/>
            </a:prstGeom>
          </p:spPr>
        </p:pic>
      </p:grpSp>
      <p:grpSp>
        <p:nvGrpSpPr>
          <p:cNvPr id="45" name="组合 44"/>
          <p:cNvGrpSpPr/>
          <p:nvPr/>
        </p:nvGrpSpPr>
        <p:grpSpPr>
          <a:xfrm>
            <a:off x="405513" y="673946"/>
            <a:ext cx="3577931" cy="1753965"/>
            <a:chOff x="6349074" y="2159000"/>
            <a:chExt cx="5817709" cy="2851943"/>
          </a:xfrm>
        </p:grpSpPr>
        <p:sp>
          <p:nvSpPr>
            <p:cNvPr id="46" name="任意多边形 45"/>
            <p:cNvSpPr/>
            <p:nvPr/>
          </p:nvSpPr>
          <p:spPr>
            <a:xfrm>
              <a:off x="6728655" y="2692762"/>
              <a:ext cx="5093178" cy="2164195"/>
            </a:xfrm>
            <a:custGeom>
              <a:avLst/>
              <a:gdLst>
                <a:gd name="connsiteX0" fmla="*/ 3232531 w 5923674"/>
                <a:gd name="connsiteY0" fmla="*/ 0 h 2517090"/>
                <a:gd name="connsiteX1" fmla="*/ 3246328 w 5923674"/>
                <a:gd name="connsiteY1" fmla="*/ 570 h 2517090"/>
                <a:gd name="connsiteX2" fmla="*/ 4235313 w 5923674"/>
                <a:gd name="connsiteY2" fmla="*/ 239190 h 2517090"/>
                <a:gd name="connsiteX3" fmla="*/ 4425521 w 5923674"/>
                <a:gd name="connsiteY3" fmla="*/ 327218 h 2517090"/>
                <a:gd name="connsiteX4" fmla="*/ 4389226 w 5923674"/>
                <a:gd name="connsiteY4" fmla="*/ 371209 h 2517090"/>
                <a:gd name="connsiteX5" fmla="*/ 4316959 w 5923674"/>
                <a:gd name="connsiteY5" fmla="*/ 607794 h 2517090"/>
                <a:gd name="connsiteX6" fmla="*/ 4740106 w 5923674"/>
                <a:gd name="connsiteY6" fmla="*/ 1030941 h 2517090"/>
                <a:gd name="connsiteX7" fmla="*/ 5090986 w 5923674"/>
                <a:gd name="connsiteY7" fmla="*/ 844380 h 2517090"/>
                <a:gd name="connsiteX8" fmla="*/ 5114603 w 5923674"/>
                <a:gd name="connsiteY8" fmla="*/ 800869 h 2517090"/>
                <a:gd name="connsiteX9" fmla="*/ 5222263 w 5923674"/>
                <a:gd name="connsiteY9" fmla="*/ 902554 h 2517090"/>
                <a:gd name="connsiteX10" fmla="*/ 5685602 w 5923674"/>
                <a:gd name="connsiteY10" fmla="*/ 1553472 h 2517090"/>
                <a:gd name="connsiteX11" fmla="*/ 5725189 w 5923674"/>
                <a:gd name="connsiteY11" fmla="*/ 1653909 h 2517090"/>
                <a:gd name="connsiteX12" fmla="*/ 5708899 w 5923674"/>
                <a:gd name="connsiteY12" fmla="*/ 1655551 h 2517090"/>
                <a:gd name="connsiteX13" fmla="*/ 5371031 w 5923674"/>
                <a:gd name="connsiteY13" fmla="*/ 2070101 h 2517090"/>
                <a:gd name="connsiteX14" fmla="*/ 5794178 w 5923674"/>
                <a:gd name="connsiteY14" fmla="*/ 2493248 h 2517090"/>
                <a:gd name="connsiteX15" fmla="*/ 5879457 w 5923674"/>
                <a:gd name="connsiteY15" fmla="*/ 2484651 h 2517090"/>
                <a:gd name="connsiteX16" fmla="*/ 5921053 w 5923674"/>
                <a:gd name="connsiteY16" fmla="*/ 2471739 h 2517090"/>
                <a:gd name="connsiteX17" fmla="*/ 5923674 w 5923674"/>
                <a:gd name="connsiteY17" fmla="*/ 2517090 h 2517090"/>
                <a:gd name="connsiteX18" fmla="*/ 0 w 5923674"/>
                <a:gd name="connsiteY18" fmla="*/ 2517090 h 2517090"/>
                <a:gd name="connsiteX19" fmla="*/ 3304 w 5923674"/>
                <a:gd name="connsiteY19" fmla="*/ 2459935 h 2517090"/>
                <a:gd name="connsiteX20" fmla="*/ 3416 w 5923674"/>
                <a:gd name="connsiteY20" fmla="*/ 2459996 h 2517090"/>
                <a:gd name="connsiteX21" fmla="*/ 168124 w 5923674"/>
                <a:gd name="connsiteY21" fmla="*/ 2493249 h 2517090"/>
                <a:gd name="connsiteX22" fmla="*/ 591271 w 5923674"/>
                <a:gd name="connsiteY22" fmla="*/ 2070102 h 2517090"/>
                <a:gd name="connsiteX23" fmla="*/ 253403 w 5923674"/>
                <a:gd name="connsiteY23" fmla="*/ 1655552 h 2517090"/>
                <a:gd name="connsiteX24" fmla="*/ 195909 w 5923674"/>
                <a:gd name="connsiteY24" fmla="*/ 1649756 h 2517090"/>
                <a:gd name="connsiteX25" fmla="*/ 208769 w 5923674"/>
                <a:gd name="connsiteY25" fmla="*/ 1614936 h 2517090"/>
                <a:gd name="connsiteX26" fmla="*/ 607031 w 5923674"/>
                <a:gd name="connsiteY26" fmla="*/ 1004664 h 2517090"/>
                <a:gd name="connsiteX27" fmla="*/ 716969 w 5923674"/>
                <a:gd name="connsiteY27" fmla="*/ 890375 h 2517090"/>
                <a:gd name="connsiteX28" fmla="*/ 730689 w 5923674"/>
                <a:gd name="connsiteY28" fmla="*/ 907004 h 2517090"/>
                <a:gd name="connsiteX29" fmla="*/ 1029899 w 5923674"/>
                <a:gd name="connsiteY29" fmla="*/ 1030941 h 2517090"/>
                <a:gd name="connsiteX30" fmla="*/ 1453046 w 5923674"/>
                <a:gd name="connsiteY30" fmla="*/ 607794 h 2517090"/>
                <a:gd name="connsiteX31" fmla="*/ 1419793 w 5923674"/>
                <a:gd name="connsiteY31" fmla="*/ 443086 h 2517090"/>
                <a:gd name="connsiteX32" fmla="*/ 1387665 w 5923674"/>
                <a:gd name="connsiteY32" fmla="*/ 383894 h 2517090"/>
                <a:gd name="connsiteX33" fmla="*/ 1393695 w 5923674"/>
                <a:gd name="connsiteY33" fmla="*/ 380266 h 2517090"/>
                <a:gd name="connsiteX34" fmla="*/ 2332586 w 5923674"/>
                <a:gd name="connsiteY34" fmla="*/ 47247 h 2517090"/>
                <a:gd name="connsiteX35" fmla="*/ 2396839 w 5923674"/>
                <a:gd name="connsiteY35" fmla="*/ 37179 h 2517090"/>
                <a:gd name="connsiteX36" fmla="*/ 2398261 w 5923674"/>
                <a:gd name="connsiteY36" fmla="*/ 51285 h 2517090"/>
                <a:gd name="connsiteX37" fmla="*/ 2812811 w 5923674"/>
                <a:gd name="connsiteY37" fmla="*/ 389153 h 2517090"/>
                <a:gd name="connsiteX38" fmla="*/ 3227361 w 5923674"/>
                <a:gd name="connsiteY38" fmla="*/ 51285 h 251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23674" h="2517090">
                  <a:moveTo>
                    <a:pt x="3232531" y="0"/>
                  </a:moveTo>
                  <a:lnTo>
                    <a:pt x="3246328" y="570"/>
                  </a:lnTo>
                  <a:cubicBezTo>
                    <a:pt x="3597438" y="29767"/>
                    <a:pt x="3930698" y="112451"/>
                    <a:pt x="4235313" y="239190"/>
                  </a:cubicBezTo>
                  <a:lnTo>
                    <a:pt x="4425521" y="327218"/>
                  </a:lnTo>
                  <a:lnTo>
                    <a:pt x="4389226" y="371209"/>
                  </a:lnTo>
                  <a:cubicBezTo>
                    <a:pt x="4343600" y="438743"/>
                    <a:pt x="4316959" y="520157"/>
                    <a:pt x="4316959" y="607794"/>
                  </a:cubicBezTo>
                  <a:cubicBezTo>
                    <a:pt x="4316959" y="841492"/>
                    <a:pt x="4506408" y="1030941"/>
                    <a:pt x="4740106" y="1030941"/>
                  </a:cubicBezTo>
                  <a:cubicBezTo>
                    <a:pt x="4886167" y="1030941"/>
                    <a:pt x="5014944" y="956938"/>
                    <a:pt x="5090986" y="844380"/>
                  </a:cubicBezTo>
                  <a:lnTo>
                    <a:pt x="5114603" y="800869"/>
                  </a:lnTo>
                  <a:lnTo>
                    <a:pt x="5222263" y="902554"/>
                  </a:lnTo>
                  <a:cubicBezTo>
                    <a:pt x="5411382" y="1096929"/>
                    <a:pt x="5568239" y="1316007"/>
                    <a:pt x="5685602" y="1553472"/>
                  </a:cubicBezTo>
                  <a:lnTo>
                    <a:pt x="5725189" y="1653909"/>
                  </a:lnTo>
                  <a:lnTo>
                    <a:pt x="5708899" y="1655551"/>
                  </a:lnTo>
                  <a:cubicBezTo>
                    <a:pt x="5516078" y="1695008"/>
                    <a:pt x="5371031" y="1865615"/>
                    <a:pt x="5371031" y="2070101"/>
                  </a:cubicBezTo>
                  <a:cubicBezTo>
                    <a:pt x="5371031" y="2303799"/>
                    <a:pt x="5560480" y="2493248"/>
                    <a:pt x="5794178" y="2493248"/>
                  </a:cubicBezTo>
                  <a:cubicBezTo>
                    <a:pt x="5823390" y="2493248"/>
                    <a:pt x="5851911" y="2490288"/>
                    <a:pt x="5879457" y="2484651"/>
                  </a:cubicBezTo>
                  <a:lnTo>
                    <a:pt x="5921053" y="2471739"/>
                  </a:lnTo>
                  <a:lnTo>
                    <a:pt x="5923674" y="2517090"/>
                  </a:lnTo>
                  <a:lnTo>
                    <a:pt x="0" y="2517090"/>
                  </a:lnTo>
                  <a:lnTo>
                    <a:pt x="3304" y="2459935"/>
                  </a:lnTo>
                  <a:lnTo>
                    <a:pt x="3416" y="2459996"/>
                  </a:lnTo>
                  <a:cubicBezTo>
                    <a:pt x="54041" y="2481409"/>
                    <a:pt x="109700" y="2493249"/>
                    <a:pt x="168124" y="2493249"/>
                  </a:cubicBezTo>
                  <a:cubicBezTo>
                    <a:pt x="401822" y="2493249"/>
                    <a:pt x="591271" y="2303800"/>
                    <a:pt x="591271" y="2070102"/>
                  </a:cubicBezTo>
                  <a:cubicBezTo>
                    <a:pt x="591271" y="1865616"/>
                    <a:pt x="446224" y="1695009"/>
                    <a:pt x="253403" y="1655552"/>
                  </a:cubicBezTo>
                  <a:lnTo>
                    <a:pt x="195909" y="1649756"/>
                  </a:lnTo>
                  <a:lnTo>
                    <a:pt x="208769" y="1614936"/>
                  </a:lnTo>
                  <a:cubicBezTo>
                    <a:pt x="309834" y="1394986"/>
                    <a:pt x="444430" y="1189952"/>
                    <a:pt x="607031" y="1004664"/>
                  </a:cubicBezTo>
                  <a:lnTo>
                    <a:pt x="716969" y="890375"/>
                  </a:lnTo>
                  <a:lnTo>
                    <a:pt x="730689" y="907004"/>
                  </a:lnTo>
                  <a:cubicBezTo>
                    <a:pt x="807264" y="983579"/>
                    <a:pt x="913050" y="1030941"/>
                    <a:pt x="1029899" y="1030941"/>
                  </a:cubicBezTo>
                  <a:cubicBezTo>
                    <a:pt x="1263597" y="1030941"/>
                    <a:pt x="1453046" y="841492"/>
                    <a:pt x="1453046" y="607794"/>
                  </a:cubicBezTo>
                  <a:cubicBezTo>
                    <a:pt x="1453046" y="549370"/>
                    <a:pt x="1441206" y="493711"/>
                    <a:pt x="1419793" y="443086"/>
                  </a:cubicBezTo>
                  <a:lnTo>
                    <a:pt x="1387665" y="383894"/>
                  </a:lnTo>
                  <a:lnTo>
                    <a:pt x="1393695" y="380266"/>
                  </a:lnTo>
                  <a:cubicBezTo>
                    <a:pt x="1678014" y="225204"/>
                    <a:pt x="1994576" y="111054"/>
                    <a:pt x="2332586" y="47247"/>
                  </a:cubicBezTo>
                  <a:lnTo>
                    <a:pt x="2396839" y="37179"/>
                  </a:lnTo>
                  <a:lnTo>
                    <a:pt x="2398261" y="51285"/>
                  </a:lnTo>
                  <a:cubicBezTo>
                    <a:pt x="2437718" y="244106"/>
                    <a:pt x="2608326" y="389153"/>
                    <a:pt x="2812811" y="389153"/>
                  </a:cubicBezTo>
                  <a:cubicBezTo>
                    <a:pt x="3017297" y="389153"/>
                    <a:pt x="3187904" y="244106"/>
                    <a:pt x="3227361" y="51285"/>
                  </a:cubicBezTo>
                  <a:close/>
                </a:path>
              </a:pathLst>
            </a:cu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4878" y="2596055"/>
              <a:ext cx="1238578" cy="1238578"/>
            </a:xfrm>
            <a:prstGeom prst="rect">
              <a:avLst/>
            </a:prstGeom>
          </p:spPr>
        </p:pic>
        <p:pic>
          <p:nvPicPr>
            <p:cNvPr id="48" name="图片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2977" y="2159000"/>
              <a:ext cx="1048269" cy="1048269"/>
            </a:xfrm>
            <a:prstGeom prst="rect">
              <a:avLst/>
            </a:prstGeom>
          </p:spPr>
        </p:pic>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201" y="4016346"/>
              <a:ext cx="912582" cy="912582"/>
            </a:xfrm>
            <a:prstGeom prst="rect">
              <a:avLst/>
            </a:prstGeom>
          </p:spPr>
        </p:pic>
        <p:pic>
          <p:nvPicPr>
            <p:cNvPr id="50" name="图片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0287" y="2733355"/>
              <a:ext cx="947827" cy="947827"/>
            </a:xfrm>
            <a:prstGeom prst="rect">
              <a:avLst/>
            </a:prstGeom>
          </p:spPr>
        </p:pic>
        <p:pic>
          <p:nvPicPr>
            <p:cNvPr id="51" name="图片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9074" y="3962674"/>
              <a:ext cx="1048269" cy="1048269"/>
            </a:xfrm>
            <a:prstGeom prst="rect">
              <a:avLst/>
            </a:prstGeom>
          </p:spPr>
        </p:pic>
      </p:grpSp>
      <p:grpSp>
        <p:nvGrpSpPr>
          <p:cNvPr id="38" name="组合 1"/>
          <p:cNvGrpSpPr/>
          <p:nvPr/>
        </p:nvGrpSpPr>
        <p:grpSpPr>
          <a:xfrm>
            <a:off x="4873564" y="1426134"/>
            <a:ext cx="4050201" cy="1969321"/>
            <a:chOff x="4178035" y="1462980"/>
            <a:chExt cx="6118537" cy="2936438"/>
          </a:xfrm>
        </p:grpSpPr>
        <p:grpSp>
          <p:nvGrpSpPr>
            <p:cNvPr id="52" name="组合 3"/>
            <p:cNvGrpSpPr/>
            <p:nvPr/>
          </p:nvGrpSpPr>
          <p:grpSpPr>
            <a:xfrm>
              <a:off x="4178035" y="1462980"/>
              <a:ext cx="5990787" cy="2865953"/>
              <a:chOff x="4178035" y="1462980"/>
              <a:chExt cx="5990787" cy="2865953"/>
            </a:xfrm>
          </p:grpSpPr>
          <p:sp>
            <p:nvSpPr>
              <p:cNvPr id="54" name="矩形 53"/>
              <p:cNvSpPr/>
              <p:nvPr/>
            </p:nvSpPr>
            <p:spPr>
              <a:xfrm>
                <a:off x="4178035" y="1462980"/>
                <a:ext cx="5990787" cy="2865953"/>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55" name="矩形 54"/>
              <p:cNvSpPr/>
              <p:nvPr/>
            </p:nvSpPr>
            <p:spPr>
              <a:xfrm>
                <a:off x="4305782" y="2128782"/>
                <a:ext cx="5177809" cy="2200150"/>
              </a:xfrm>
              <a:prstGeom prst="rect">
                <a:avLst/>
              </a:prstGeom>
              <a:noFill/>
              <a:ln>
                <a:solidFill>
                  <a:srgbClr val="F1E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53" name="文本框 52"/>
            <p:cNvSpPr txBox="1"/>
            <p:nvPr/>
          </p:nvSpPr>
          <p:spPr>
            <a:xfrm>
              <a:off x="5070005" y="2058911"/>
              <a:ext cx="5226567" cy="2340507"/>
            </a:xfrm>
            <a:prstGeom prst="rect">
              <a:avLst/>
            </a:prstGeom>
            <a:noFill/>
          </p:spPr>
          <p:txBody>
            <a:bodyPr wrap="square" rtlCol="0">
              <a:spAutoFit/>
            </a:bodyPr>
            <a:lstStyle/>
            <a:p>
              <a:r>
                <a:rPr lang="zh-CN" altLang="en-US" sz="4800" spc="450" dirty="0">
                  <a:solidFill>
                    <a:srgbClr val="2F5597"/>
                  </a:solidFill>
                  <a:latin typeface="印品黑体" panose="00000500000000000000" pitchFamily="2" charset="-122"/>
                  <a:ea typeface="印品黑体" panose="00000500000000000000" pitchFamily="2" charset="-122"/>
                </a:rPr>
                <a:t>银行倒闭怎么办？</a:t>
              </a:r>
            </a:p>
          </p:txBody>
        </p:sp>
      </p:grpSp>
    </p:spTree>
    <p:extLst>
      <p:ext uri="{BB962C8B-B14F-4D97-AF65-F5344CB8AC3E}">
        <p14:creationId xmlns:p14="http://schemas.microsoft.com/office/powerpoint/2010/main" val="65390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nodeType="clickEffect">
                                  <p:stCondLst>
                                    <p:cond delay="0"/>
                                  </p:stCondLst>
                                  <p:childTnLst>
                                    <p:animRot by="21600000">
                                      <p:cBhvr>
                                        <p:cTn id="23" dur="2000" fill="hold"/>
                                        <p:tgtEl>
                                          <p:spTgt spid="41"/>
                                        </p:tgtEl>
                                        <p:attrNameLst>
                                          <p:attrName>r</p:attrName>
                                        </p:attrNameLst>
                                      </p:cBhvr>
                                    </p:animRot>
                                  </p:childTnLst>
                                </p:cTn>
                              </p:par>
                            </p:childTnLst>
                          </p:cTn>
                        </p:par>
                        <p:par>
                          <p:cTn id="24" fill="hold">
                            <p:stCondLst>
                              <p:cond delay="2000"/>
                            </p:stCondLst>
                            <p:childTnLst>
                              <p:par>
                                <p:cTn id="25" presetID="20" presetClass="entr" presetSubtype="0" fill="hold" nodeType="afterEffect">
                                  <p:stCondLst>
                                    <p:cond delay="250"/>
                                  </p:stCondLst>
                                  <p:childTnLst>
                                    <p:set>
                                      <p:cBhvr>
                                        <p:cTn id="26" dur="1" fill="hold">
                                          <p:stCondLst>
                                            <p:cond delay="0"/>
                                          </p:stCondLst>
                                        </p:cTn>
                                        <p:tgtEl>
                                          <p:spTgt spid="38"/>
                                        </p:tgtEl>
                                        <p:attrNameLst>
                                          <p:attrName>style.visibility</p:attrName>
                                        </p:attrNameLst>
                                      </p:cBhvr>
                                      <p:to>
                                        <p:strVal val="visible"/>
                                      </p:to>
                                    </p:set>
                                    <p:animEffect transition="in" filter="wedge">
                                      <p:cBhvr>
                                        <p:cTn id="2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PA_矩形 10"/>
          <p:cNvSpPr/>
          <p:nvPr>
            <p:custDataLst>
              <p:tags r:id="rId1"/>
            </p:custDataLst>
          </p:nvPr>
        </p:nvSpPr>
        <p:spPr>
          <a:xfrm>
            <a:off x="1199597" y="3665403"/>
            <a:ext cx="5648304" cy="400110"/>
          </a:xfrm>
          <a:prstGeom prst="rect">
            <a:avLst/>
          </a:prstGeom>
        </p:spPr>
        <p:txBody>
          <a:bodyPr wrap="square">
            <a:spAutoFit/>
          </a:bodyPr>
          <a:lstStyle/>
          <a:p>
            <a:pPr algn="ctr"/>
            <a:r>
              <a:rPr lang="en-US" altLang="zh-CN" sz="2000" dirty="0" smtClean="0">
                <a:solidFill>
                  <a:schemeClr val="bg1"/>
                </a:solidFill>
                <a:latin typeface="印品黑体" panose="00000500000000000000" pitchFamily="2" charset="-122"/>
                <a:ea typeface="印品黑体" panose="00000500000000000000" pitchFamily="2" charset="-122"/>
              </a:rPr>
              <a:t>Thank you </a:t>
            </a:r>
            <a:endParaRPr lang="zh-CN" altLang="en-US" sz="2000" dirty="0">
              <a:solidFill>
                <a:schemeClr val="bg1"/>
              </a:solidFill>
              <a:latin typeface="印品黑体" panose="00000500000000000000" pitchFamily="2" charset="-122"/>
              <a:ea typeface="印品黑体" panose="00000500000000000000" pitchFamily="2" charset="-122"/>
            </a:endParaRPr>
          </a:p>
        </p:txBody>
      </p:sp>
      <p:cxnSp>
        <p:nvCxnSpPr>
          <p:cNvPr id="10" name="直接连接符 9"/>
          <p:cNvCxnSpPr/>
          <p:nvPr/>
        </p:nvCxnSpPr>
        <p:spPr>
          <a:xfrm>
            <a:off x="0" y="3553640"/>
            <a:ext cx="4692316" cy="180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01743" y="4137801"/>
            <a:ext cx="4692316" cy="180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A_矩形 17"/>
          <p:cNvSpPr/>
          <p:nvPr>
            <p:custDataLst>
              <p:tags r:id="rId2"/>
            </p:custDataLst>
          </p:nvPr>
        </p:nvSpPr>
        <p:spPr>
          <a:xfrm>
            <a:off x="2050823" y="1520162"/>
            <a:ext cx="2954655" cy="923330"/>
          </a:xfrm>
          <a:prstGeom prst="rect">
            <a:avLst/>
          </a:prstGeom>
        </p:spPr>
        <p:txBody>
          <a:bodyPr wrap="none">
            <a:spAutoFit/>
          </a:bodyPr>
          <a:lstStyle/>
          <a:p>
            <a:pPr algn="ctr">
              <a:spcBef>
                <a:spcPct val="0"/>
              </a:spcBef>
            </a:pPr>
            <a:r>
              <a:rPr lang="zh-CN" altLang="en-US" sz="5400" b="1" dirty="0" smtClean="0">
                <a:solidFill>
                  <a:schemeClr val="bg1"/>
                </a:solidFill>
                <a:latin typeface="印品黑体" panose="00000500000000000000" pitchFamily="2" charset="-122"/>
                <a:ea typeface="印品黑体" panose="00000500000000000000" pitchFamily="2" charset="-122"/>
              </a:rPr>
              <a:t>感谢观看</a:t>
            </a:r>
            <a:endParaRPr lang="zh-CN" altLang="en-US" sz="5400" b="1" dirty="0">
              <a:solidFill>
                <a:schemeClr val="bg1"/>
              </a:solidFill>
              <a:latin typeface="印品黑体" panose="00000500000000000000" pitchFamily="2" charset="-122"/>
              <a:ea typeface="印品黑体" panose="00000500000000000000" pitchFamily="2" charset="-122"/>
            </a:endParaRPr>
          </a:p>
        </p:txBody>
      </p:sp>
      <p:cxnSp>
        <p:nvCxnSpPr>
          <p:cNvPr id="12" name="直接连接符 11"/>
          <p:cNvCxnSpPr/>
          <p:nvPr/>
        </p:nvCxnSpPr>
        <p:spPr>
          <a:xfrm>
            <a:off x="29887" y="4119753"/>
            <a:ext cx="4471856" cy="180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885198" y="3542238"/>
            <a:ext cx="0" cy="25717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5478" y="308303"/>
            <a:ext cx="4020320" cy="3233935"/>
          </a:xfrm>
          <a:prstGeom prst="rect">
            <a:avLst/>
          </a:prstGeom>
        </p:spPr>
      </p:pic>
    </p:spTree>
    <p:extLst>
      <p:ext uri="{BB962C8B-B14F-4D97-AF65-F5344CB8AC3E}">
        <p14:creationId xmlns:p14="http://schemas.microsoft.com/office/powerpoint/2010/main" val="1878411820"/>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7" presetClass="entr" presetSubtype="8"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ppt_w/2"/>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17"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ppt_x</p:attrName>
                                        </p:attrNameLst>
                                      </p:cBhvr>
                                      <p:tavLst>
                                        <p:tav tm="0">
                                          <p:val>
                                            <p:strVal val="#ppt_x-#ppt_w/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par>
                                <p:cTn id="22" presetID="17" presetClass="entr" presetSubtype="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ppt_x</p:attrName>
                                        </p:attrNameLst>
                                      </p:cBhvr>
                                      <p:tavLst>
                                        <p:tav tm="0">
                                          <p:val>
                                            <p:strVal val="#ppt_x+#ppt_w/2"/>
                                          </p:val>
                                        </p:tav>
                                        <p:tav tm="100000">
                                          <p:val>
                                            <p:strVal val="#ppt_x"/>
                                          </p:val>
                                        </p:tav>
                                      </p:tavLst>
                                    </p:anim>
                                    <p:anim calcmode="lin" valueType="num">
                                      <p:cBhvr>
                                        <p:cTn id="25" dur="500" fill="hold"/>
                                        <p:tgtEl>
                                          <p:spTgt spid="11"/>
                                        </p:tgtEl>
                                        <p:attrNameLst>
                                          <p:attrName>ppt_y</p:attrName>
                                        </p:attrNameLst>
                                      </p:cBhvr>
                                      <p:tavLst>
                                        <p:tav tm="0">
                                          <p:val>
                                            <p:strVal val="#ppt_y"/>
                                          </p:val>
                                        </p:tav>
                                        <p:tav tm="100000">
                                          <p:val>
                                            <p:strVal val="#ppt_y"/>
                                          </p:val>
                                        </p:tav>
                                      </p:tavLst>
                                    </p:anim>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strVal val="#ppt_h"/>
                                          </p:val>
                                        </p:tav>
                                        <p:tav tm="100000">
                                          <p:val>
                                            <p:strVal val="#ppt_h"/>
                                          </p:val>
                                        </p:tav>
                                      </p:tavLst>
                                    </p:anim>
                                  </p:childTnLst>
                                </p:cTn>
                              </p:par>
                              <p:par>
                                <p:cTn id="28" presetID="17"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ppt_h/2"/>
                                          </p:val>
                                        </p:tav>
                                        <p:tav tm="100000">
                                          <p:val>
                                            <p:strVal val="#ppt_y"/>
                                          </p:val>
                                        </p:tav>
                                      </p:tavLst>
                                    </p:anim>
                                    <p:anim calcmode="lin" valueType="num">
                                      <p:cBhvr>
                                        <p:cTn id="32" dur="500" fill="hold"/>
                                        <p:tgtEl>
                                          <p:spTgt spid="13"/>
                                        </p:tgtEl>
                                        <p:attrNameLst>
                                          <p:attrName>ppt_w</p:attrName>
                                        </p:attrNameLst>
                                      </p:cBhvr>
                                      <p:tavLst>
                                        <p:tav tm="0">
                                          <p:val>
                                            <p:strVal val="#ppt_w"/>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3446018" cy="5143500"/>
            <a:chOff x="0" y="0"/>
            <a:chExt cx="4594690" cy="6858000"/>
          </a:xfrm>
        </p:grpSpPr>
        <p:grpSp>
          <p:nvGrpSpPr>
            <p:cNvPr id="5" name="组合 4"/>
            <p:cNvGrpSpPr/>
            <p:nvPr/>
          </p:nvGrpSpPr>
          <p:grpSpPr>
            <a:xfrm>
              <a:off x="0" y="0"/>
              <a:ext cx="4594690" cy="6858000"/>
              <a:chOff x="0" y="0"/>
              <a:chExt cx="4594690" cy="6858000"/>
            </a:xfrm>
          </p:grpSpPr>
          <p:sp>
            <p:nvSpPr>
              <p:cNvPr id="15" name="等腰三角形 14"/>
              <p:cNvSpPr/>
              <p:nvPr/>
            </p:nvSpPr>
            <p:spPr>
              <a:xfrm rot="5400000">
                <a:off x="3835529" y="2888903"/>
                <a:ext cx="815395" cy="702927"/>
              </a:xfrm>
              <a:prstGeom prst="triangle">
                <a:avLst/>
              </a:prstGeom>
              <a:solidFill>
                <a:schemeClr val="accent5">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6" name="矩形 15"/>
              <p:cNvSpPr/>
              <p:nvPr/>
            </p:nvSpPr>
            <p:spPr>
              <a:xfrm>
                <a:off x="0" y="0"/>
                <a:ext cx="4027470" cy="6858000"/>
              </a:xfrm>
              <a:prstGeom prst="rect">
                <a:avLst/>
              </a:prstGeom>
              <a:solidFill>
                <a:schemeClr val="accent5">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6" name="椭圆 5"/>
            <p:cNvSpPr/>
            <p:nvPr/>
          </p:nvSpPr>
          <p:spPr>
            <a:xfrm>
              <a:off x="1058238" y="1181528"/>
              <a:ext cx="2126751" cy="2126751"/>
            </a:xfrm>
            <a:prstGeom prst="ellipse">
              <a:avLst/>
            </a:prstGeom>
            <a:noFill/>
            <a:ln w="1111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7" name="文本框 6"/>
            <p:cNvSpPr txBox="1"/>
            <p:nvPr/>
          </p:nvSpPr>
          <p:spPr>
            <a:xfrm>
              <a:off x="1188817" y="3935809"/>
              <a:ext cx="1708160" cy="553997"/>
            </a:xfrm>
            <a:prstGeom prst="rect">
              <a:avLst/>
            </a:prstGeom>
            <a:noFill/>
          </p:spPr>
          <p:txBody>
            <a:bodyPr wrap="none" rtlCol="0">
              <a:spAutoFit/>
            </a:bodyPr>
            <a:lstStyle/>
            <a:p>
              <a:r>
                <a:rPr lang="zh-CN" altLang="en-US" sz="2100" spc="750" dirty="0" smtClean="0">
                  <a:solidFill>
                    <a:schemeClr val="bg1"/>
                  </a:solidFill>
                  <a:latin typeface="印品黑体" panose="00000500000000000000" pitchFamily="2" charset="-122"/>
                  <a:ea typeface="印品黑体" panose="00000500000000000000" pitchFamily="2" charset="-122"/>
                </a:rPr>
                <a:t>信用证</a:t>
              </a:r>
              <a:endParaRPr lang="zh-CN" altLang="en-US" sz="2100" spc="750" dirty="0">
                <a:solidFill>
                  <a:schemeClr val="bg1"/>
                </a:solidFill>
                <a:latin typeface="印品黑体" panose="00000500000000000000" pitchFamily="2" charset="-122"/>
                <a:ea typeface="印品黑体" panose="00000500000000000000" pitchFamily="2" charset="-122"/>
              </a:endParaRPr>
            </a:p>
          </p:txBody>
        </p:sp>
        <p:sp>
          <p:nvSpPr>
            <p:cNvPr id="8" name="文本框 7"/>
            <p:cNvSpPr txBox="1"/>
            <p:nvPr/>
          </p:nvSpPr>
          <p:spPr>
            <a:xfrm>
              <a:off x="867985" y="4573873"/>
              <a:ext cx="2537446" cy="410369"/>
            </a:xfrm>
            <a:prstGeom prst="rect">
              <a:avLst/>
            </a:prstGeom>
            <a:noFill/>
          </p:spPr>
          <p:txBody>
            <a:bodyPr wrap="none" rtlCol="0">
              <a:spAutoFit/>
            </a:bodyPr>
            <a:lstStyle/>
            <a:p>
              <a:r>
                <a:rPr lang="en-US" altLang="zh-CN" sz="1400" dirty="0">
                  <a:solidFill>
                    <a:schemeClr val="bg1"/>
                  </a:solidFill>
                  <a:latin typeface="印品黑体" panose="00000500000000000000" pitchFamily="2" charset="-122"/>
                  <a:ea typeface="Kozuka Gothic Pro B" panose="020B0800000000000000" pitchFamily="34" charset="-128"/>
                </a:rPr>
                <a:t>Letter of </a:t>
              </a:r>
              <a:r>
                <a:rPr lang="en-US" altLang="zh-CN" sz="1400" dirty="0" smtClean="0">
                  <a:solidFill>
                    <a:schemeClr val="bg1"/>
                  </a:solidFill>
                  <a:latin typeface="印品黑体" panose="00000500000000000000" pitchFamily="2" charset="-122"/>
                  <a:ea typeface="Kozuka Gothic Pro B" panose="020B0800000000000000" pitchFamily="34" charset="-128"/>
                </a:rPr>
                <a:t>Credit</a:t>
              </a:r>
              <a:endParaRPr lang="zh-CN" altLang="en-US" sz="1400" dirty="0">
                <a:solidFill>
                  <a:schemeClr val="bg1"/>
                </a:solidFill>
                <a:latin typeface="印品黑体" panose="00000500000000000000" pitchFamily="2" charset="-122"/>
                <a:ea typeface="Kozuka Gothic Pro B" panose="020B0800000000000000" pitchFamily="34" charset="-128"/>
              </a:endParaRPr>
            </a:p>
          </p:txBody>
        </p:sp>
        <p:cxnSp>
          <p:nvCxnSpPr>
            <p:cNvPr id="13" name="直接连接符 12"/>
            <p:cNvCxnSpPr/>
            <p:nvPr/>
          </p:nvCxnSpPr>
          <p:spPr>
            <a:xfrm flipH="1" flipV="1">
              <a:off x="58324" y="4925660"/>
              <a:ext cx="3969146" cy="58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955" y="1266290"/>
            <a:ext cx="858212" cy="858212"/>
          </a:xfrm>
          <a:prstGeom prst="rect">
            <a:avLst/>
          </a:prstGeom>
        </p:spPr>
      </p:pic>
      <p:grpSp>
        <p:nvGrpSpPr>
          <p:cNvPr id="2" name="组合 1"/>
          <p:cNvGrpSpPr/>
          <p:nvPr/>
        </p:nvGrpSpPr>
        <p:grpSpPr>
          <a:xfrm>
            <a:off x="3976090" y="469528"/>
            <a:ext cx="4510456" cy="3224718"/>
            <a:chOff x="3191548" y="92501"/>
            <a:chExt cx="4510456" cy="1341247"/>
          </a:xfrm>
        </p:grpSpPr>
        <p:grpSp>
          <p:nvGrpSpPr>
            <p:cNvPr id="18" name="组合 17"/>
            <p:cNvGrpSpPr/>
            <p:nvPr/>
          </p:nvGrpSpPr>
          <p:grpSpPr>
            <a:xfrm>
              <a:off x="3191548" y="92501"/>
              <a:ext cx="2565016" cy="464181"/>
              <a:chOff x="7343421" y="1218073"/>
              <a:chExt cx="3003332" cy="543500"/>
            </a:xfrm>
          </p:grpSpPr>
          <p:sp>
            <p:nvSpPr>
              <p:cNvPr id="19" name="椭圆 18"/>
              <p:cNvSpPr/>
              <p:nvPr/>
            </p:nvSpPr>
            <p:spPr>
              <a:xfrm>
                <a:off x="7343421" y="1218073"/>
                <a:ext cx="613458" cy="388024"/>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1"/>
                    </a:solidFill>
                    <a:latin typeface="印品黑体" panose="00000500000000000000" pitchFamily="2" charset="-122"/>
                    <a:ea typeface="印品黑体" panose="00000500000000000000" pitchFamily="2" charset="-122"/>
                  </a:rPr>
                  <a:t>01</a:t>
                </a:r>
                <a:endParaRPr lang="zh-CN" altLang="en-US" sz="1100" dirty="0">
                  <a:latin typeface="印品黑体" panose="00000500000000000000" pitchFamily="2" charset="-122"/>
                </a:endParaRPr>
              </a:p>
            </p:txBody>
          </p:sp>
          <p:sp>
            <p:nvSpPr>
              <p:cNvPr id="20" name="文本框 19"/>
              <p:cNvSpPr txBox="1"/>
              <p:nvPr/>
            </p:nvSpPr>
            <p:spPr>
              <a:xfrm>
                <a:off x="7968311" y="1226892"/>
                <a:ext cx="2378442" cy="534681"/>
              </a:xfrm>
              <a:prstGeom prst="rect">
                <a:avLst/>
              </a:prstGeom>
              <a:noFill/>
            </p:spPr>
            <p:txBody>
              <a:bodyPr wrap="none" rtlCol="0">
                <a:spAutoFit/>
              </a:bodyPr>
              <a:lstStyle/>
              <a:p>
                <a:r>
                  <a:rPr lang="zh-CN" altLang="en-US" sz="2400" dirty="0" smtClean="0">
                    <a:solidFill>
                      <a:srgbClr val="2F5597"/>
                    </a:solidFill>
                    <a:latin typeface="印品黑体" panose="00000500000000000000" pitchFamily="2" charset="-122"/>
                    <a:ea typeface="印品黑体" panose="00000500000000000000" pitchFamily="2" charset="-122"/>
                  </a:rPr>
                  <a:t>信用证的产生</a:t>
                </a:r>
                <a:endParaRPr lang="zh-CN" altLang="en-US" sz="2400" dirty="0">
                  <a:solidFill>
                    <a:srgbClr val="2F5597"/>
                  </a:solidFill>
                  <a:latin typeface="印品黑体" panose="00000500000000000000" pitchFamily="2" charset="-122"/>
                  <a:ea typeface="印品黑体" panose="00000500000000000000" pitchFamily="2" charset="-122"/>
                </a:endParaRPr>
              </a:p>
            </p:txBody>
          </p:sp>
        </p:grpSp>
        <p:grpSp>
          <p:nvGrpSpPr>
            <p:cNvPr id="21" name="组合 20"/>
            <p:cNvGrpSpPr/>
            <p:nvPr/>
          </p:nvGrpSpPr>
          <p:grpSpPr>
            <a:xfrm>
              <a:off x="3589756" y="601239"/>
              <a:ext cx="3532687" cy="456649"/>
              <a:chOff x="7343420" y="2320799"/>
              <a:chExt cx="4136364" cy="534682"/>
            </a:xfrm>
          </p:grpSpPr>
          <p:sp>
            <p:nvSpPr>
              <p:cNvPr id="22" name="文本框 21"/>
              <p:cNvSpPr txBox="1"/>
              <p:nvPr/>
            </p:nvSpPr>
            <p:spPr>
              <a:xfrm>
                <a:off x="8020228" y="2320799"/>
                <a:ext cx="3459556" cy="534682"/>
              </a:xfrm>
              <a:prstGeom prst="rect">
                <a:avLst/>
              </a:prstGeom>
              <a:noFill/>
            </p:spPr>
            <p:txBody>
              <a:bodyPr wrap="none" rtlCol="0">
                <a:spAutoFit/>
              </a:bodyPr>
              <a:lstStyle/>
              <a:p>
                <a:r>
                  <a:rPr lang="zh-CN" altLang="en-US" sz="2400" dirty="0" smtClean="0">
                    <a:solidFill>
                      <a:srgbClr val="2F5597"/>
                    </a:solidFill>
                    <a:latin typeface="印品黑体" panose="00000500000000000000" pitchFamily="2" charset="-122"/>
                    <a:ea typeface="印品黑体" panose="00000500000000000000" pitchFamily="2" charset="-122"/>
                  </a:rPr>
                  <a:t>信用证的概念及特征</a:t>
                </a:r>
                <a:endParaRPr lang="zh-CN" altLang="en-US" sz="2400" dirty="0">
                  <a:solidFill>
                    <a:srgbClr val="2F5597"/>
                  </a:solidFill>
                  <a:latin typeface="印品黑体" panose="00000500000000000000" pitchFamily="2" charset="-122"/>
                  <a:ea typeface="印品黑体" panose="00000500000000000000" pitchFamily="2" charset="-122"/>
                </a:endParaRPr>
              </a:p>
            </p:txBody>
          </p:sp>
          <p:sp>
            <p:nvSpPr>
              <p:cNvPr id="23" name="椭圆 22"/>
              <p:cNvSpPr/>
              <p:nvPr/>
            </p:nvSpPr>
            <p:spPr>
              <a:xfrm>
                <a:off x="7343420" y="2320799"/>
                <a:ext cx="613459" cy="384020"/>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1"/>
                    </a:solidFill>
                    <a:latin typeface="印品黑体" panose="00000500000000000000" pitchFamily="2" charset="-122"/>
                    <a:ea typeface="印品黑体" panose="00000500000000000000" pitchFamily="2" charset="-122"/>
                  </a:rPr>
                  <a:t>02</a:t>
                </a:r>
                <a:endParaRPr lang="zh-CN" altLang="en-US" sz="1100" dirty="0">
                  <a:latin typeface="印品黑体" panose="00000500000000000000" pitchFamily="2" charset="-122"/>
                </a:endParaRPr>
              </a:p>
            </p:txBody>
          </p:sp>
        </p:grpSp>
        <p:grpSp>
          <p:nvGrpSpPr>
            <p:cNvPr id="24" name="组合 23"/>
            <p:cNvGrpSpPr/>
            <p:nvPr/>
          </p:nvGrpSpPr>
          <p:grpSpPr>
            <a:xfrm>
              <a:off x="3915644" y="1116432"/>
              <a:ext cx="3786360" cy="317316"/>
              <a:chOff x="7276780" y="3527753"/>
              <a:chExt cx="4433366" cy="371539"/>
            </a:xfrm>
          </p:grpSpPr>
          <p:sp>
            <p:nvSpPr>
              <p:cNvPr id="25" name="文本框 24"/>
              <p:cNvSpPr txBox="1"/>
              <p:nvPr/>
            </p:nvSpPr>
            <p:spPr>
              <a:xfrm>
                <a:off x="7890236" y="3587552"/>
                <a:ext cx="3819910" cy="224831"/>
              </a:xfrm>
              <a:prstGeom prst="rect">
                <a:avLst/>
              </a:prstGeom>
              <a:noFill/>
            </p:spPr>
            <p:txBody>
              <a:bodyPr wrap="none" rtlCol="0">
                <a:spAutoFit/>
              </a:bodyPr>
              <a:lstStyle/>
              <a:p>
                <a:r>
                  <a:rPr lang="zh-CN" altLang="en-US" sz="2400" dirty="0" smtClean="0">
                    <a:solidFill>
                      <a:srgbClr val="2F5597"/>
                    </a:solidFill>
                    <a:latin typeface="印品黑体" panose="00000500000000000000" pitchFamily="2" charset="-122"/>
                    <a:ea typeface="印品黑体" panose="00000500000000000000" pitchFamily="2" charset="-122"/>
                  </a:rPr>
                  <a:t>信用证的当事人及关系</a:t>
                </a:r>
                <a:endParaRPr lang="zh-CN" altLang="en-US" sz="2400" dirty="0">
                  <a:solidFill>
                    <a:srgbClr val="2F5597"/>
                  </a:solidFill>
                  <a:latin typeface="印品黑体" panose="00000500000000000000" pitchFamily="2" charset="-122"/>
                  <a:ea typeface="印品黑体" panose="00000500000000000000" pitchFamily="2" charset="-122"/>
                </a:endParaRPr>
              </a:p>
            </p:txBody>
          </p:sp>
          <p:sp>
            <p:nvSpPr>
              <p:cNvPr id="26" name="椭圆 25"/>
              <p:cNvSpPr/>
              <p:nvPr/>
            </p:nvSpPr>
            <p:spPr>
              <a:xfrm>
                <a:off x="7276780" y="3527753"/>
                <a:ext cx="613458" cy="37153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bg1"/>
                    </a:solidFill>
                    <a:latin typeface="印品黑体" panose="00000500000000000000" pitchFamily="2" charset="-122"/>
                    <a:ea typeface="印品黑体" panose="00000500000000000000" pitchFamily="2" charset="-122"/>
                  </a:rPr>
                  <a:t>03</a:t>
                </a:r>
                <a:endParaRPr lang="zh-CN" altLang="en-US" sz="1100" dirty="0">
                  <a:latin typeface="印品黑体" panose="00000500000000000000" pitchFamily="2" charset="-122"/>
                </a:endParaRPr>
              </a:p>
            </p:txBody>
          </p:sp>
        </p:grpSp>
      </p:grpSp>
      <p:sp>
        <p:nvSpPr>
          <p:cNvPr id="27" name="椭圆 26"/>
          <p:cNvSpPr/>
          <p:nvPr/>
        </p:nvSpPr>
        <p:spPr>
          <a:xfrm rot="10800000" flipV="1">
            <a:off x="4907099" y="4118804"/>
            <a:ext cx="552264" cy="712268"/>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smtClean="0">
                <a:solidFill>
                  <a:schemeClr val="bg1"/>
                </a:solidFill>
                <a:latin typeface="印品黑体" panose="00000500000000000000" pitchFamily="2" charset="-122"/>
                <a:ea typeface="印品黑体" panose="00000500000000000000" pitchFamily="2" charset="-122"/>
              </a:rPr>
              <a:t>04</a:t>
            </a:r>
            <a:endParaRPr lang="zh-CN" altLang="en-US" sz="1100" dirty="0">
              <a:latin typeface="印品黑体" panose="00000500000000000000" pitchFamily="2" charset="-122"/>
            </a:endParaRPr>
          </a:p>
        </p:txBody>
      </p:sp>
      <p:sp>
        <p:nvSpPr>
          <p:cNvPr id="9" name="文本框 8"/>
          <p:cNvSpPr txBox="1"/>
          <p:nvPr/>
        </p:nvSpPr>
        <p:spPr>
          <a:xfrm>
            <a:off x="5654040" y="4136367"/>
            <a:ext cx="3076346" cy="461665"/>
          </a:xfrm>
          <a:prstGeom prst="rect">
            <a:avLst/>
          </a:prstGeom>
          <a:noFill/>
        </p:spPr>
        <p:txBody>
          <a:bodyPr wrap="square" rtlCol="0">
            <a:spAutoFit/>
          </a:bodyPr>
          <a:lstStyle/>
          <a:p>
            <a:r>
              <a:rPr lang="zh-CN" altLang="en-US" sz="2400">
                <a:solidFill>
                  <a:srgbClr val="2F5597"/>
                </a:solidFill>
                <a:latin typeface="印品黑体" panose="00000500000000000000" pitchFamily="2" charset="-122"/>
                <a:ea typeface="印品黑体" panose="00000500000000000000" pitchFamily="2" charset="-122"/>
              </a:rPr>
              <a:t>信用证的软条款</a:t>
            </a:r>
            <a:endParaRPr lang="zh-CN" altLang="en-US" sz="2400" dirty="0">
              <a:solidFill>
                <a:srgbClr val="2F5597"/>
              </a:solidFill>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4201495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0">
        <p15:prstTrans prst="origami"/>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50" fill="hold">
                                          <p:stCondLst>
                                            <p:cond delay="0"/>
                                          </p:stCondLst>
                                        </p:cTn>
                                        <p:tgtEl>
                                          <p:spTgt spid="17"/>
                                        </p:tgtEl>
                                        <p:attrNameLst>
                                          <p:attrName>r</p:attrName>
                                        </p:attrNameLst>
                                      </p:cBhvr>
                                    </p:animRot>
                                    <p:animRot by="-240000">
                                      <p:cBhvr>
                                        <p:cTn id="14" dur="100" fill="hold">
                                          <p:stCondLst>
                                            <p:cond delay="100"/>
                                          </p:stCondLst>
                                        </p:cTn>
                                        <p:tgtEl>
                                          <p:spTgt spid="17"/>
                                        </p:tgtEl>
                                        <p:attrNameLst>
                                          <p:attrName>r</p:attrName>
                                        </p:attrNameLst>
                                      </p:cBhvr>
                                    </p:animRot>
                                    <p:animRot by="240000">
                                      <p:cBhvr>
                                        <p:cTn id="15" dur="100" fill="hold">
                                          <p:stCondLst>
                                            <p:cond delay="200"/>
                                          </p:stCondLst>
                                        </p:cTn>
                                        <p:tgtEl>
                                          <p:spTgt spid="17"/>
                                        </p:tgtEl>
                                        <p:attrNameLst>
                                          <p:attrName>r</p:attrName>
                                        </p:attrNameLst>
                                      </p:cBhvr>
                                    </p:animRot>
                                    <p:animRot by="-240000">
                                      <p:cBhvr>
                                        <p:cTn id="16" dur="100" fill="hold">
                                          <p:stCondLst>
                                            <p:cond delay="300"/>
                                          </p:stCondLst>
                                        </p:cTn>
                                        <p:tgtEl>
                                          <p:spTgt spid="17"/>
                                        </p:tgtEl>
                                        <p:attrNameLst>
                                          <p:attrName>r</p:attrName>
                                        </p:attrNameLst>
                                      </p:cBhvr>
                                    </p:animRot>
                                    <p:animRot by="120000">
                                      <p:cBhvr>
                                        <p:cTn id="17" dur="100" fill="hold">
                                          <p:stCondLst>
                                            <p:cond delay="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660425" y="774395"/>
            <a:ext cx="5487289" cy="3554819"/>
            <a:chOff x="3967646" y="878374"/>
            <a:chExt cx="7316385" cy="4739759"/>
          </a:xfrm>
        </p:grpSpPr>
        <p:sp>
          <p:nvSpPr>
            <p:cNvPr id="5" name="文本框 4"/>
            <p:cNvSpPr txBox="1"/>
            <p:nvPr/>
          </p:nvSpPr>
          <p:spPr>
            <a:xfrm>
              <a:off x="3967646" y="878374"/>
              <a:ext cx="1584195" cy="4739759"/>
            </a:xfrm>
            <a:prstGeom prst="rect">
              <a:avLst/>
            </a:prstGeom>
            <a:noFill/>
          </p:spPr>
          <p:txBody>
            <a:bodyPr wrap="none" rtlCol="0">
              <a:spAutoFit/>
            </a:bodyPr>
            <a:lstStyle/>
            <a:p>
              <a:r>
                <a:rPr lang="en-US" altLang="zh-CN" sz="22500" dirty="0">
                  <a:solidFill>
                    <a:srgbClr val="2F5597"/>
                  </a:solidFill>
                  <a:latin typeface="印品黑体" panose="00000500000000000000" pitchFamily="2" charset="-122"/>
                  <a:ea typeface="印品黑体" panose="00000500000000000000" pitchFamily="2" charset="-122"/>
                </a:rPr>
                <a:t>1</a:t>
              </a:r>
              <a:endParaRPr lang="zh-CN" altLang="en-US" sz="22500" dirty="0">
                <a:solidFill>
                  <a:srgbClr val="2F5597"/>
                </a:solidFill>
                <a:latin typeface="印品黑体" panose="00000500000000000000" pitchFamily="2" charset="-122"/>
                <a:ea typeface="印品黑体" panose="00000500000000000000" pitchFamily="2" charset="-122"/>
              </a:endParaRPr>
            </a:p>
          </p:txBody>
        </p:sp>
        <p:grpSp>
          <p:nvGrpSpPr>
            <p:cNvPr id="6" name="组合 5"/>
            <p:cNvGrpSpPr/>
            <p:nvPr/>
          </p:nvGrpSpPr>
          <p:grpSpPr>
            <a:xfrm>
              <a:off x="5148263" y="2139056"/>
              <a:ext cx="5409303" cy="2200150"/>
              <a:chOff x="4305782" y="2128782"/>
              <a:chExt cx="5409303" cy="2200150"/>
            </a:xfrm>
          </p:grpSpPr>
          <p:sp>
            <p:nvSpPr>
              <p:cNvPr id="8" name="矩形 7"/>
              <p:cNvSpPr/>
              <p:nvPr/>
            </p:nvSpPr>
            <p:spPr>
              <a:xfrm>
                <a:off x="4448603" y="2232954"/>
                <a:ext cx="5266482" cy="1979271"/>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9" name="矩形 8"/>
              <p:cNvSpPr/>
              <p:nvPr/>
            </p:nvSpPr>
            <p:spPr>
              <a:xfrm>
                <a:off x="4305782" y="2128782"/>
                <a:ext cx="5177808" cy="2200150"/>
              </a:xfrm>
              <a:prstGeom prst="rect">
                <a:avLst/>
              </a:prstGeom>
              <a:noFill/>
              <a:ln>
                <a:solidFill>
                  <a:srgbClr val="F4F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7" name="文本框 6"/>
            <p:cNvSpPr txBox="1"/>
            <p:nvPr/>
          </p:nvSpPr>
          <p:spPr>
            <a:xfrm>
              <a:off x="6331455" y="2578011"/>
              <a:ext cx="4952576" cy="861775"/>
            </a:xfrm>
            <a:prstGeom prst="rect">
              <a:avLst/>
            </a:prstGeom>
            <a:noFill/>
          </p:spPr>
          <p:txBody>
            <a:bodyPr wrap="square" rtlCol="0">
              <a:spAutoFit/>
            </a:bodyPr>
            <a:lstStyle/>
            <a:p>
              <a:r>
                <a:rPr lang="zh-CN" altLang="en-US" sz="3600" dirty="0" smtClean="0">
                  <a:solidFill>
                    <a:srgbClr val="2F5597"/>
                  </a:solidFill>
                  <a:latin typeface="印品黑体" panose="00000500000000000000" pitchFamily="2" charset="-122"/>
                  <a:ea typeface="印品黑体" panose="00000500000000000000" pitchFamily="2" charset="-122"/>
                </a:rPr>
                <a:t>信用证的产生</a:t>
              </a:r>
              <a:endParaRPr lang="zh-CN" altLang="en-US" sz="3600" dirty="0">
                <a:solidFill>
                  <a:srgbClr val="2F5597"/>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3958838986"/>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566202" y="232319"/>
            <a:ext cx="1915909" cy="369332"/>
          </a:xfrm>
          <a:prstGeom prst="rect">
            <a:avLst/>
          </a:prstGeom>
          <a:noFill/>
        </p:spPr>
        <p:txBody>
          <a:bodyPr wrap="none" rtlCol="0">
            <a:spAutoFit/>
          </a:bodyPr>
          <a:lstStyle/>
          <a:p>
            <a:r>
              <a:rPr lang="zh-CN" altLang="en-US" sz="1800" spc="450" dirty="0" smtClean="0">
                <a:solidFill>
                  <a:srgbClr val="2F5597"/>
                </a:solidFill>
                <a:latin typeface="印品黑体" panose="00000500000000000000" pitchFamily="2" charset="-122"/>
                <a:ea typeface="印品黑体" panose="00000500000000000000" pitchFamily="2" charset="-122"/>
              </a:rPr>
              <a:t>信用证的产生</a:t>
            </a:r>
            <a:endParaRPr lang="zh-CN" altLang="en-US" sz="1800" spc="450" dirty="0">
              <a:solidFill>
                <a:srgbClr val="2F5597"/>
              </a:solidFill>
              <a:latin typeface="印品黑体" panose="00000500000000000000" pitchFamily="2" charset="-122"/>
              <a:ea typeface="印品黑体" panose="00000500000000000000" pitchFamily="2" charset="-122"/>
            </a:endParaRPr>
          </a:p>
        </p:txBody>
      </p:sp>
      <p:grpSp>
        <p:nvGrpSpPr>
          <p:cNvPr id="16" name="组合 15"/>
          <p:cNvGrpSpPr/>
          <p:nvPr/>
        </p:nvGrpSpPr>
        <p:grpSpPr>
          <a:xfrm>
            <a:off x="849732" y="767064"/>
            <a:ext cx="7437415" cy="1803926"/>
            <a:chOff x="1132976" y="1758259"/>
            <a:chExt cx="9916553" cy="2405234"/>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976" y="1772832"/>
              <a:ext cx="3585992" cy="2390661"/>
            </a:xfrm>
            <a:prstGeom prst="rect">
              <a:avLst/>
            </a:prstGeom>
            <a:blipFill>
              <a:blip r:embed="rId4"/>
              <a:stretch>
                <a:fillRect/>
              </a:stretch>
            </a:blipFill>
          </p:spPr>
        </p:pic>
        <p:sp>
          <p:nvSpPr>
            <p:cNvPr id="18" name="矩形 17"/>
            <p:cNvSpPr/>
            <p:nvPr/>
          </p:nvSpPr>
          <p:spPr>
            <a:xfrm>
              <a:off x="4754936" y="1758259"/>
              <a:ext cx="6294593" cy="23906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50" dirty="0">
                <a:latin typeface="印品黑体" panose="00000500000000000000" pitchFamily="2" charset="-122"/>
                <a:ea typeface="印品黑体" panose="00000500000000000000" pitchFamily="2" charset="-122"/>
              </a:endParaRPr>
            </a:p>
          </p:txBody>
        </p:sp>
      </p:grpSp>
      <p:sp>
        <p:nvSpPr>
          <p:cNvPr id="19" name="文本框 18"/>
          <p:cNvSpPr txBox="1"/>
          <p:nvPr/>
        </p:nvSpPr>
        <p:spPr>
          <a:xfrm>
            <a:off x="5679346" y="3777358"/>
            <a:ext cx="184731" cy="461665"/>
          </a:xfrm>
          <a:prstGeom prst="rect">
            <a:avLst/>
          </a:prstGeom>
          <a:noFill/>
        </p:spPr>
        <p:txBody>
          <a:bodyPr wrap="none" rtlCol="0">
            <a:spAutoFit/>
          </a:bodyPr>
          <a:lstStyle/>
          <a:p>
            <a:pPr algn="ctr"/>
            <a:endParaRPr lang="zh-CN" altLang="en-US" sz="1200" kern="2000" dirty="0">
              <a:solidFill>
                <a:schemeClr val="bg2">
                  <a:lumMod val="50000"/>
                </a:schemeClr>
              </a:solidFill>
              <a:latin typeface="印品黑体" panose="00000500000000000000" pitchFamily="2" charset="-122"/>
              <a:ea typeface="印品黑体" panose="00000500000000000000" pitchFamily="2" charset="-122"/>
            </a:endParaRPr>
          </a:p>
          <a:p>
            <a:pPr algn="ctr"/>
            <a:endParaRPr lang="zh-CN" altLang="en-US" sz="1200" kern="2000" dirty="0">
              <a:solidFill>
                <a:schemeClr val="bg2">
                  <a:lumMod val="50000"/>
                </a:schemeClr>
              </a:solidFill>
              <a:latin typeface="印品黑体" panose="00000500000000000000" pitchFamily="2" charset="-122"/>
              <a:ea typeface="印品黑体" panose="00000500000000000000" pitchFamily="2" charset="-122"/>
            </a:endParaRPr>
          </a:p>
        </p:txBody>
      </p:sp>
      <p:grpSp>
        <p:nvGrpSpPr>
          <p:cNvPr id="20" name="组合 19"/>
          <p:cNvGrpSpPr/>
          <p:nvPr/>
        </p:nvGrpSpPr>
        <p:grpSpPr>
          <a:xfrm rot="10800000">
            <a:off x="777320" y="2855553"/>
            <a:ext cx="7394285" cy="1818303"/>
            <a:chOff x="1588884" y="-673879"/>
            <a:chExt cx="9606474" cy="242440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588884" y="-673879"/>
              <a:ext cx="3585992" cy="2390661"/>
            </a:xfrm>
            <a:prstGeom prst="rect">
              <a:avLst/>
            </a:prstGeom>
            <a:blipFill>
              <a:blip r:embed="rId4"/>
              <a:stretch>
                <a:fillRect/>
              </a:stretch>
            </a:blipFill>
          </p:spPr>
        </p:pic>
        <p:sp>
          <p:nvSpPr>
            <p:cNvPr id="22" name="矩形 21"/>
            <p:cNvSpPr/>
            <p:nvPr/>
          </p:nvSpPr>
          <p:spPr>
            <a:xfrm rot="10800000">
              <a:off x="5226736" y="-640136"/>
              <a:ext cx="5968622" cy="23906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50" dirty="0">
                <a:latin typeface="印品黑体" panose="00000500000000000000" pitchFamily="2" charset="-122"/>
                <a:ea typeface="印品黑体" panose="00000500000000000000" pitchFamily="2" charset="-122"/>
              </a:endParaRPr>
            </a:p>
          </p:txBody>
        </p:sp>
      </p:grpSp>
      <p:sp>
        <p:nvSpPr>
          <p:cNvPr id="23" name="文本框 22"/>
          <p:cNvSpPr txBox="1"/>
          <p:nvPr/>
        </p:nvSpPr>
        <p:spPr>
          <a:xfrm>
            <a:off x="3597295" y="850449"/>
            <a:ext cx="4654298" cy="1323439"/>
          </a:xfrm>
          <a:prstGeom prst="rect">
            <a:avLst/>
          </a:prstGeom>
          <a:noFill/>
          <a:effectLst>
            <a:outerShdw sx="1000" sy="1000" algn="ctr" rotWithShape="0">
              <a:srgbClr val="000000"/>
            </a:outerShdw>
          </a:effectLst>
        </p:spPr>
        <p:txBody>
          <a:bodyPr wrap="square">
            <a:spAutoFit/>
          </a:bodyPr>
          <a:lstStyle/>
          <a:p>
            <a:r>
              <a:rPr lang="zh-CN" altLang="en-US" sz="1400" b="1" dirty="0">
                <a:solidFill>
                  <a:srgbClr val="FF0000"/>
                </a:solidFill>
                <a:latin typeface="印品黑体" panose="00000500000000000000" pitchFamily="2" charset="-122"/>
                <a:ea typeface="印品黑体" panose="00000500000000000000" pitchFamily="2" charset="-122"/>
              </a:rPr>
              <a:t>国际贸易里面原本只有两个主体，那就是买和卖</a:t>
            </a:r>
            <a:r>
              <a:rPr lang="zh-CN" altLang="en-US" sz="1400" b="1" dirty="0" smtClean="0">
                <a:solidFill>
                  <a:srgbClr val="FF0000"/>
                </a:solidFill>
                <a:latin typeface="印品黑体" panose="00000500000000000000" pitchFamily="2" charset="-122"/>
                <a:ea typeface="印品黑体" panose="00000500000000000000" pitchFamily="2" charset="-122"/>
              </a:rPr>
              <a:t>。</a:t>
            </a:r>
            <a:endParaRPr lang="en-US" altLang="zh-CN" sz="1100" b="1" dirty="0">
              <a:solidFill>
                <a:srgbClr val="FF0000"/>
              </a:solidFill>
              <a:latin typeface="印品黑体" panose="00000500000000000000" pitchFamily="2" charset="-122"/>
              <a:ea typeface="印品黑体" panose="00000500000000000000" pitchFamily="2" charset="-122"/>
            </a:endParaRPr>
          </a:p>
          <a:p>
            <a:endParaRPr lang="en-US" altLang="zh-CN" sz="1100" b="1" dirty="0">
              <a:solidFill>
                <a:schemeClr val="bg1"/>
              </a:solidFill>
              <a:latin typeface="印品黑体" panose="00000500000000000000" pitchFamily="2" charset="-122"/>
              <a:ea typeface="印品黑体" panose="00000500000000000000" pitchFamily="2" charset="-122"/>
            </a:endParaRPr>
          </a:p>
          <a:p>
            <a:r>
              <a:rPr lang="zh-CN" altLang="en-US" sz="1100" dirty="0">
                <a:solidFill>
                  <a:schemeClr val="bg1"/>
                </a:solidFill>
                <a:latin typeface="印品黑体" panose="00000500000000000000" pitchFamily="2" charset="-122"/>
                <a:ea typeface="印品黑体" panose="00000500000000000000" pitchFamily="2" charset="-122"/>
              </a:rPr>
              <a:t>买方和</a:t>
            </a:r>
            <a:r>
              <a:rPr lang="zh-CN" altLang="en-US" sz="1100" dirty="0" smtClean="0">
                <a:solidFill>
                  <a:schemeClr val="bg1"/>
                </a:solidFill>
                <a:latin typeface="印品黑体" panose="00000500000000000000" pitchFamily="2" charset="-122"/>
                <a:ea typeface="印品黑体" panose="00000500000000000000" pitchFamily="2" charset="-122"/>
              </a:rPr>
              <a:t>卖方长期存在着竞争。例如：货物价格</a:t>
            </a:r>
            <a:r>
              <a:rPr lang="zh-CN" altLang="en-US" sz="1100" dirty="0">
                <a:solidFill>
                  <a:schemeClr val="bg1"/>
                </a:solidFill>
                <a:latin typeface="印品黑体" panose="00000500000000000000" pitchFamily="2" charset="-122"/>
                <a:ea typeface="印品黑体" panose="00000500000000000000" pitchFamily="2" charset="-122"/>
              </a:rPr>
              <a:t>，付款方式，船期</a:t>
            </a:r>
            <a:r>
              <a:rPr lang="zh-CN" altLang="en-US" sz="1100" dirty="0" smtClean="0">
                <a:solidFill>
                  <a:schemeClr val="bg1"/>
                </a:solidFill>
                <a:latin typeface="印品黑体" panose="00000500000000000000" pitchFamily="2" charset="-122"/>
                <a:ea typeface="印品黑体" panose="00000500000000000000" pitchFamily="2" charset="-122"/>
              </a:rPr>
              <a:t>等。其它交易条款都</a:t>
            </a:r>
            <a:r>
              <a:rPr lang="zh-CN" altLang="en-US" sz="1100" dirty="0">
                <a:solidFill>
                  <a:schemeClr val="bg1"/>
                </a:solidFill>
                <a:latin typeface="印品黑体" panose="00000500000000000000" pitchFamily="2" charset="-122"/>
                <a:ea typeface="印品黑体" panose="00000500000000000000" pitchFamily="2" charset="-122"/>
              </a:rPr>
              <a:t>容易达成共识，唯独付款</a:t>
            </a:r>
            <a:r>
              <a:rPr lang="zh-CN" altLang="en-US" sz="1100" dirty="0" smtClean="0">
                <a:solidFill>
                  <a:schemeClr val="bg1"/>
                </a:solidFill>
                <a:latin typeface="印品黑体" panose="00000500000000000000" pitchFamily="2" charset="-122"/>
                <a:ea typeface="印品黑体" panose="00000500000000000000" pitchFamily="2" charset="-122"/>
              </a:rPr>
              <a:t>方式较为困难，卖家</a:t>
            </a:r>
            <a:r>
              <a:rPr lang="zh-CN" altLang="en-US" sz="1100" dirty="0">
                <a:solidFill>
                  <a:schemeClr val="bg1"/>
                </a:solidFill>
                <a:latin typeface="印品黑体" panose="00000500000000000000" pitchFamily="2" charset="-122"/>
                <a:ea typeface="印品黑体" panose="00000500000000000000" pitchFamily="2" charset="-122"/>
              </a:rPr>
              <a:t>希望先</a:t>
            </a:r>
            <a:r>
              <a:rPr lang="zh-CN" altLang="en-US" sz="1100" dirty="0" smtClean="0">
                <a:solidFill>
                  <a:schemeClr val="bg1"/>
                </a:solidFill>
                <a:latin typeface="印品黑体" panose="00000500000000000000" pitchFamily="2" charset="-122"/>
                <a:ea typeface="印品黑体" panose="00000500000000000000" pitchFamily="2" charset="-122"/>
              </a:rPr>
              <a:t>收款项，后交货，为此卖家风险就小。</a:t>
            </a:r>
            <a:endParaRPr lang="en-US" altLang="zh-CN" sz="1100" dirty="0">
              <a:solidFill>
                <a:schemeClr val="bg1"/>
              </a:solidFill>
              <a:latin typeface="印品黑体" panose="00000500000000000000" pitchFamily="2" charset="-122"/>
              <a:ea typeface="印品黑体" panose="00000500000000000000" pitchFamily="2" charset="-122"/>
            </a:endParaRPr>
          </a:p>
          <a:p>
            <a:endParaRPr lang="en-US" altLang="zh-CN" sz="1100" dirty="0">
              <a:solidFill>
                <a:schemeClr val="bg1"/>
              </a:solidFill>
              <a:latin typeface="印品黑体" panose="00000500000000000000" pitchFamily="2" charset="-122"/>
              <a:ea typeface="印品黑体" panose="00000500000000000000" pitchFamily="2" charset="-122"/>
            </a:endParaRPr>
          </a:p>
          <a:p>
            <a:r>
              <a:rPr lang="zh-CN" altLang="en-US" sz="1100" dirty="0" smtClean="0">
                <a:solidFill>
                  <a:schemeClr val="bg1"/>
                </a:solidFill>
                <a:latin typeface="印品黑体" panose="00000500000000000000" pitchFamily="2" charset="-122"/>
                <a:ea typeface="印品黑体" panose="00000500000000000000" pitchFamily="2" charset="-122"/>
              </a:rPr>
              <a:t>双方接触</a:t>
            </a:r>
            <a:r>
              <a:rPr lang="zh-CN" altLang="en-US" sz="1100" dirty="0">
                <a:solidFill>
                  <a:schemeClr val="bg1"/>
                </a:solidFill>
                <a:latin typeface="印品黑体" panose="00000500000000000000" pitchFamily="2" charset="-122"/>
                <a:ea typeface="印品黑体" panose="00000500000000000000" pitchFamily="2" charset="-122"/>
              </a:rPr>
              <a:t>，相互的</a:t>
            </a:r>
            <a:r>
              <a:rPr lang="zh-CN" altLang="en-US" sz="1100" dirty="0" smtClean="0">
                <a:solidFill>
                  <a:schemeClr val="bg1"/>
                </a:solidFill>
                <a:latin typeface="印品黑体" panose="00000500000000000000" pitchFamily="2" charset="-122"/>
                <a:ea typeface="印品黑体" panose="00000500000000000000" pitchFamily="2" charset="-122"/>
              </a:rPr>
              <a:t>信任为薄弱，</a:t>
            </a:r>
            <a:r>
              <a:rPr lang="zh-CN" altLang="en-US" sz="1100" dirty="0">
                <a:solidFill>
                  <a:schemeClr val="bg1"/>
                </a:solidFill>
                <a:latin typeface="印品黑体" panose="00000500000000000000" pitchFamily="2" charset="-122"/>
                <a:ea typeface="印品黑体" panose="00000500000000000000" pitchFamily="2" charset="-122"/>
              </a:rPr>
              <a:t>如何放心把自己</a:t>
            </a:r>
            <a:r>
              <a:rPr lang="zh-CN" altLang="en-US" sz="1100" dirty="0" smtClean="0">
                <a:solidFill>
                  <a:schemeClr val="bg1"/>
                </a:solidFill>
                <a:latin typeface="印品黑体" panose="00000500000000000000" pitchFamily="2" charset="-122"/>
                <a:ea typeface="印品黑体" panose="00000500000000000000" pitchFamily="2" charset="-122"/>
              </a:rPr>
              <a:t>的货物交付给</a:t>
            </a:r>
            <a:r>
              <a:rPr lang="zh-CN" altLang="en-US" sz="1100" dirty="0">
                <a:solidFill>
                  <a:schemeClr val="bg1"/>
                </a:solidFill>
                <a:latin typeface="印品黑体" panose="00000500000000000000" pitchFamily="2" charset="-122"/>
                <a:ea typeface="印品黑体" panose="00000500000000000000" pitchFamily="2" charset="-122"/>
              </a:rPr>
              <a:t>对方呢</a:t>
            </a:r>
            <a:r>
              <a:rPr lang="zh-CN" altLang="en-US" sz="1100" dirty="0" smtClean="0">
                <a:solidFill>
                  <a:schemeClr val="bg1"/>
                </a:solidFill>
                <a:latin typeface="印品黑体" panose="00000500000000000000" pitchFamily="2" charset="-122"/>
                <a:ea typeface="印品黑体" panose="00000500000000000000" pitchFamily="2" charset="-122"/>
              </a:rPr>
              <a:t>？</a:t>
            </a: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endParaRPr>
          </a:p>
        </p:txBody>
      </p:sp>
      <p:sp>
        <p:nvSpPr>
          <p:cNvPr id="24" name="文本框 23"/>
          <p:cNvSpPr txBox="1"/>
          <p:nvPr/>
        </p:nvSpPr>
        <p:spPr>
          <a:xfrm>
            <a:off x="725504" y="2794096"/>
            <a:ext cx="4704791" cy="1915909"/>
          </a:xfrm>
          <a:prstGeom prst="rect">
            <a:avLst/>
          </a:prstGeom>
          <a:noFill/>
          <a:effectLst>
            <a:outerShdw sx="1000" sy="1000" algn="ctr" rotWithShape="0">
              <a:srgbClr val="000000"/>
            </a:outerShdw>
          </a:effectLst>
        </p:spPr>
        <p:txBody>
          <a:bodyPr wrap="square">
            <a:spAutoFit/>
          </a:bodyPr>
          <a:lstStyle/>
          <a:p>
            <a:r>
              <a:rPr lang="zh-CN" altLang="en-US" sz="1400" b="1" dirty="0" smtClean="0">
                <a:solidFill>
                  <a:srgbClr val="FF0000"/>
                </a:solidFill>
                <a:latin typeface="印品黑体" panose="00000500000000000000" pitchFamily="2" charset="-122"/>
                <a:ea typeface="印品黑体" panose="00000500000000000000" pitchFamily="2" charset="-122"/>
              </a:rPr>
              <a:t>最佳选择的是银行！</a:t>
            </a:r>
            <a:r>
              <a:rPr lang="zh-CN" altLang="en-US" sz="1400" b="1" dirty="0">
                <a:solidFill>
                  <a:srgbClr val="FF0000"/>
                </a:solidFill>
                <a:latin typeface="印品黑体" panose="00000500000000000000" pitchFamily="2" charset="-122"/>
                <a:ea typeface="印品黑体" panose="00000500000000000000" pitchFamily="2" charset="-122"/>
              </a:rPr>
              <a:t>众所周知，银行的</a:t>
            </a:r>
            <a:r>
              <a:rPr lang="zh-CN" altLang="en-US" sz="1400" b="1" dirty="0" smtClean="0">
                <a:solidFill>
                  <a:srgbClr val="FF0000"/>
                </a:solidFill>
                <a:latin typeface="印品黑体" panose="00000500000000000000" pitchFamily="2" charset="-122"/>
                <a:ea typeface="印品黑体" panose="00000500000000000000" pitchFamily="2" charset="-122"/>
              </a:rPr>
              <a:t>生命力在于它的诚信度！</a:t>
            </a:r>
            <a:endParaRPr lang="zh-CN" altLang="en-US" sz="1400" b="1" dirty="0">
              <a:solidFill>
                <a:srgbClr val="FF0000"/>
              </a:solidFill>
              <a:latin typeface="印品黑体" panose="00000500000000000000" pitchFamily="2" charset="-122"/>
              <a:ea typeface="印品黑体" panose="00000500000000000000" pitchFamily="2" charset="-122"/>
            </a:endParaRPr>
          </a:p>
          <a:p>
            <a:endParaRPr lang="zh-CN" altLang="en-US" sz="1400" b="1" dirty="0">
              <a:solidFill>
                <a:schemeClr val="bg1"/>
              </a:solidFill>
              <a:latin typeface="印品黑体" panose="00000500000000000000" pitchFamily="2" charset="-122"/>
              <a:ea typeface="印品黑体" panose="00000500000000000000" pitchFamily="2" charset="-122"/>
            </a:endParaRPr>
          </a:p>
          <a:p>
            <a:r>
              <a:rPr lang="zh-CN" altLang="en-US" sz="1100" dirty="0">
                <a:solidFill>
                  <a:schemeClr val="bg1"/>
                </a:solidFill>
                <a:latin typeface="印品黑体" panose="00000500000000000000" pitchFamily="2" charset="-122"/>
                <a:ea typeface="印品黑体" panose="00000500000000000000" pitchFamily="2" charset="-122"/>
              </a:rPr>
              <a:t>一方面，银行向卖方承诺，</a:t>
            </a:r>
            <a:r>
              <a:rPr lang="zh-CN" altLang="en-US" sz="1100" dirty="0" smtClean="0">
                <a:solidFill>
                  <a:schemeClr val="bg1"/>
                </a:solidFill>
                <a:latin typeface="印品黑体" panose="00000500000000000000" pitchFamily="2" charset="-122"/>
                <a:ea typeface="印品黑体" panose="00000500000000000000" pitchFamily="2" charset="-122"/>
              </a:rPr>
              <a:t>我行已经</a:t>
            </a:r>
            <a:r>
              <a:rPr lang="zh-CN" altLang="en-US" sz="1100" dirty="0">
                <a:solidFill>
                  <a:schemeClr val="bg1"/>
                </a:solidFill>
                <a:latin typeface="印品黑体" panose="00000500000000000000" pitchFamily="2" charset="-122"/>
                <a:ea typeface="印品黑体" panose="00000500000000000000" pitchFamily="2" charset="-122"/>
              </a:rPr>
              <a:t>收取了买方的货款或者其他类型的质押，</a:t>
            </a:r>
            <a:r>
              <a:rPr lang="zh-CN" altLang="en-US" sz="1100" dirty="0" smtClean="0">
                <a:solidFill>
                  <a:schemeClr val="bg1"/>
                </a:solidFill>
                <a:latin typeface="印品黑体" panose="00000500000000000000" pitchFamily="2" charset="-122"/>
                <a:ea typeface="印品黑体" panose="00000500000000000000" pitchFamily="2" charset="-122"/>
              </a:rPr>
              <a:t>我行向受益人保证</a:t>
            </a:r>
            <a:r>
              <a:rPr lang="zh-CN" altLang="en-US" sz="1100" dirty="0">
                <a:solidFill>
                  <a:schemeClr val="bg1"/>
                </a:solidFill>
                <a:latin typeface="印品黑体" panose="00000500000000000000" pitchFamily="2" charset="-122"/>
                <a:ea typeface="印品黑体" panose="00000500000000000000" pitchFamily="2" charset="-122"/>
              </a:rPr>
              <a:t>，</a:t>
            </a:r>
            <a:r>
              <a:rPr lang="zh-CN" altLang="en-US" sz="1100" dirty="0" smtClean="0">
                <a:solidFill>
                  <a:schemeClr val="bg1"/>
                </a:solidFill>
                <a:latin typeface="印品黑体" panose="00000500000000000000" pitchFamily="2" charset="-122"/>
                <a:ea typeface="印品黑体" panose="00000500000000000000" pitchFamily="2" charset="-122"/>
              </a:rPr>
              <a:t>我行会在贵公司发货</a:t>
            </a:r>
            <a:r>
              <a:rPr lang="zh-CN" altLang="en-US" sz="1100" dirty="0">
                <a:solidFill>
                  <a:schemeClr val="bg1"/>
                </a:solidFill>
                <a:latin typeface="印品黑体" panose="00000500000000000000" pitchFamily="2" charset="-122"/>
                <a:ea typeface="印品黑体" panose="00000500000000000000" pitchFamily="2" charset="-122"/>
              </a:rPr>
              <a:t>提交相关证明文件证明</a:t>
            </a:r>
            <a:r>
              <a:rPr lang="zh-CN" altLang="en-US" sz="1100" dirty="0" smtClean="0">
                <a:solidFill>
                  <a:schemeClr val="bg1"/>
                </a:solidFill>
                <a:latin typeface="印品黑体" panose="00000500000000000000" pitchFamily="2" charset="-122"/>
                <a:ea typeface="印品黑体" panose="00000500000000000000" pitchFamily="2" charset="-122"/>
              </a:rPr>
              <a:t>你方发货</a:t>
            </a:r>
            <a:r>
              <a:rPr lang="zh-CN" altLang="en-US" sz="1100" dirty="0">
                <a:solidFill>
                  <a:schemeClr val="bg1"/>
                </a:solidFill>
                <a:latin typeface="印品黑体" panose="00000500000000000000" pitchFamily="2" charset="-122"/>
                <a:ea typeface="印品黑体" panose="00000500000000000000" pitchFamily="2" charset="-122"/>
              </a:rPr>
              <a:t>。</a:t>
            </a:r>
          </a:p>
          <a:p>
            <a:endParaRPr lang="zh-CN" altLang="en-US" sz="1100" dirty="0">
              <a:solidFill>
                <a:schemeClr val="bg1"/>
              </a:solidFill>
              <a:latin typeface="印品黑体" panose="00000500000000000000" pitchFamily="2" charset="-122"/>
              <a:ea typeface="印品黑体" panose="00000500000000000000" pitchFamily="2" charset="-122"/>
            </a:endParaRPr>
          </a:p>
          <a:p>
            <a:r>
              <a:rPr lang="zh-CN" altLang="en-US" sz="1100" dirty="0">
                <a:solidFill>
                  <a:schemeClr val="bg1"/>
                </a:solidFill>
                <a:latin typeface="印品黑体" panose="00000500000000000000" pitchFamily="2" charset="-122"/>
                <a:ea typeface="印品黑体" panose="00000500000000000000" pitchFamily="2" charset="-122"/>
              </a:rPr>
              <a:t>另一方面，银行</a:t>
            </a:r>
            <a:r>
              <a:rPr lang="zh-CN" altLang="en-US" sz="1100" dirty="0" smtClean="0">
                <a:solidFill>
                  <a:schemeClr val="bg1"/>
                </a:solidFill>
                <a:latin typeface="印品黑体" panose="00000500000000000000" pitchFamily="2" charset="-122"/>
                <a:ea typeface="印品黑体" panose="00000500000000000000" pitchFamily="2" charset="-122"/>
              </a:rPr>
              <a:t>向开证申请人承诺</a:t>
            </a:r>
            <a:r>
              <a:rPr lang="zh-CN" altLang="en-US" sz="1100" dirty="0">
                <a:solidFill>
                  <a:schemeClr val="bg1"/>
                </a:solidFill>
                <a:latin typeface="印品黑体" panose="00000500000000000000" pitchFamily="2" charset="-122"/>
                <a:ea typeface="印品黑体" panose="00000500000000000000" pitchFamily="2" charset="-122"/>
              </a:rPr>
              <a:t>，</a:t>
            </a:r>
            <a:r>
              <a:rPr lang="zh-CN" altLang="en-US" sz="1100" dirty="0" smtClean="0">
                <a:solidFill>
                  <a:schemeClr val="bg1"/>
                </a:solidFill>
                <a:latin typeface="印品黑体" panose="00000500000000000000" pitchFamily="2" charset="-122"/>
                <a:ea typeface="印品黑体" panose="00000500000000000000" pitchFamily="2" charset="-122"/>
              </a:rPr>
              <a:t>我行已经</a:t>
            </a:r>
            <a:r>
              <a:rPr lang="zh-CN" altLang="en-US" sz="1100" dirty="0">
                <a:solidFill>
                  <a:schemeClr val="bg1"/>
                </a:solidFill>
                <a:latin typeface="印品黑体" panose="00000500000000000000" pitchFamily="2" charset="-122"/>
                <a:ea typeface="印品黑体" panose="00000500000000000000" pitchFamily="2" charset="-122"/>
              </a:rPr>
              <a:t>收</a:t>
            </a:r>
            <a:r>
              <a:rPr lang="zh-CN" altLang="en-US" sz="1100" dirty="0" smtClean="0">
                <a:solidFill>
                  <a:schemeClr val="bg1"/>
                </a:solidFill>
                <a:latin typeface="印品黑体" panose="00000500000000000000" pitchFamily="2" charset="-122"/>
                <a:ea typeface="印品黑体" panose="00000500000000000000" pitchFamily="2" charset="-122"/>
              </a:rPr>
              <a:t>了贵公司的货款或者</a:t>
            </a:r>
            <a:r>
              <a:rPr lang="zh-CN" altLang="en-US" sz="1100" dirty="0">
                <a:solidFill>
                  <a:schemeClr val="bg1"/>
                </a:solidFill>
                <a:latin typeface="印品黑体" panose="00000500000000000000" pitchFamily="2" charset="-122"/>
                <a:ea typeface="印品黑体" panose="00000500000000000000" pitchFamily="2" charset="-122"/>
              </a:rPr>
              <a:t>质押，</a:t>
            </a:r>
            <a:r>
              <a:rPr lang="zh-CN" altLang="en-US" sz="1100" dirty="0" smtClean="0">
                <a:solidFill>
                  <a:schemeClr val="bg1"/>
                </a:solidFill>
                <a:latin typeface="印品黑体" panose="00000500000000000000" pitchFamily="2" charset="-122"/>
                <a:ea typeface="印品黑体" panose="00000500000000000000" pitchFamily="2" charset="-122"/>
              </a:rPr>
              <a:t>我行将会</a:t>
            </a:r>
            <a:r>
              <a:rPr lang="zh-CN" altLang="en-US" sz="1100" dirty="0">
                <a:solidFill>
                  <a:schemeClr val="bg1"/>
                </a:solidFill>
                <a:latin typeface="印品黑体" panose="00000500000000000000" pitchFamily="2" charset="-122"/>
                <a:ea typeface="印品黑体" panose="00000500000000000000" pitchFamily="2" charset="-122"/>
              </a:rPr>
              <a:t>认真的核实</a:t>
            </a:r>
            <a:r>
              <a:rPr lang="zh-CN" altLang="en-US" sz="1100" dirty="0" smtClean="0">
                <a:solidFill>
                  <a:schemeClr val="bg1"/>
                </a:solidFill>
                <a:latin typeface="印品黑体" panose="00000500000000000000" pitchFamily="2" charset="-122"/>
                <a:ea typeface="印品黑体" panose="00000500000000000000" pitchFamily="2" charset="-122"/>
              </a:rPr>
              <a:t>，确保单证相符。</a:t>
            </a:r>
            <a:endParaRPr lang="zh-CN" altLang="en-US" sz="1100" dirty="0">
              <a:solidFill>
                <a:schemeClr val="bg1"/>
              </a:solidFill>
              <a:latin typeface="印品黑体" panose="00000500000000000000" pitchFamily="2" charset="-122"/>
              <a:ea typeface="印品黑体" panose="00000500000000000000" pitchFamily="2" charset="-122"/>
            </a:endParaRPr>
          </a:p>
          <a:p>
            <a:pPr>
              <a:defRPr/>
            </a:pPr>
            <a:endParaRPr lang="zh-CN" altLang="en-US" sz="1050" dirty="0">
              <a:solidFill>
                <a:schemeClr val="bg1"/>
              </a:solidFill>
              <a:latin typeface="印品黑体" panose="00000500000000000000" pitchFamily="2" charset="-122"/>
              <a:ea typeface="印品黑体" panose="00000500000000000000" pitchFamily="2" charset="-122"/>
            </a:endParaRPr>
          </a:p>
        </p:txBody>
      </p:sp>
      <p:pic>
        <p:nvPicPr>
          <p:cNvPr id="3" name="图片 2"/>
          <p:cNvPicPr>
            <a:picLocks noChangeAspect="1"/>
          </p:cNvPicPr>
          <p:nvPr/>
        </p:nvPicPr>
        <p:blipFill>
          <a:blip r:embed="rId6"/>
          <a:stretch>
            <a:fillRect/>
          </a:stretch>
        </p:blipFill>
        <p:spPr>
          <a:xfrm>
            <a:off x="814963" y="742730"/>
            <a:ext cx="7472184" cy="1828260"/>
          </a:xfrm>
          <a:prstGeom prst="rect">
            <a:avLst/>
          </a:prstGeom>
        </p:spPr>
      </p:pic>
      <p:pic>
        <p:nvPicPr>
          <p:cNvPr id="25" name="图片 24"/>
          <p:cNvPicPr>
            <a:picLocks noChangeAspect="1"/>
          </p:cNvPicPr>
          <p:nvPr/>
        </p:nvPicPr>
        <p:blipFill>
          <a:blip r:embed="rId7"/>
          <a:stretch>
            <a:fillRect/>
          </a:stretch>
        </p:blipFill>
        <p:spPr>
          <a:xfrm>
            <a:off x="777320" y="2753853"/>
            <a:ext cx="7474665" cy="1920003"/>
          </a:xfrm>
          <a:prstGeom prst="rect">
            <a:avLst/>
          </a:prstGeom>
        </p:spPr>
      </p:pic>
    </p:spTree>
    <p:extLst>
      <p:ext uri="{BB962C8B-B14F-4D97-AF65-F5344CB8AC3E}">
        <p14:creationId xmlns:p14="http://schemas.microsoft.com/office/powerpoint/2010/main" val="399409063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17" presetClass="entr" presetSubtype="10" fill="hold" nodeType="after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500" fill="hold"/>
                                        <p:tgtEl>
                                          <p:spTgt spid="16"/>
                                        </p:tgtEl>
                                        <p:attrNameLst>
                                          <p:attrName>ppt_w</p:attrName>
                                        </p:attrNameLst>
                                      </p:cBhvr>
                                      <p:tavLst>
                                        <p:tav tm="0">
                                          <p:val>
                                            <p:fltVal val="0"/>
                                          </p:val>
                                        </p:tav>
                                        <p:tav tm="100000">
                                          <p:val>
                                            <p:strVal val="#ppt_w"/>
                                          </p:val>
                                        </p:tav>
                                      </p:tavLst>
                                    </p:anim>
                                    <p:anim calcmode="lin" valueType="num">
                                      <p:cBhvr>
                                        <p:cTn id="18" dur="1500" fill="hold"/>
                                        <p:tgtEl>
                                          <p:spTgt spid="16"/>
                                        </p:tgtEl>
                                        <p:attrNameLst>
                                          <p:attrName>ppt_h</p:attrName>
                                        </p:attrNameLst>
                                      </p:cBhvr>
                                      <p:tavLst>
                                        <p:tav tm="0">
                                          <p:val>
                                            <p:strVal val="#ppt_h"/>
                                          </p:val>
                                        </p:tav>
                                        <p:tav tm="100000">
                                          <p:val>
                                            <p:strVal val="#ppt_h"/>
                                          </p:val>
                                        </p:tav>
                                      </p:tavLst>
                                    </p:anim>
                                  </p:childTnLst>
                                </p:cTn>
                              </p:par>
                            </p:childTnLst>
                          </p:cTn>
                        </p:par>
                        <p:par>
                          <p:cTn id="19" fill="hold">
                            <p:stCondLst>
                              <p:cond delay="35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fade">
                                      <p:cBhvr>
                                        <p:cTn id="22" dur="750"/>
                                        <p:tgtEl>
                                          <p:spTgt spid="23"/>
                                        </p:tgtEl>
                                      </p:cBhvr>
                                    </p:animEffect>
                                  </p:childTnLst>
                                </p:cTn>
                              </p:par>
                            </p:childTnLst>
                          </p:cTn>
                        </p:par>
                        <p:par>
                          <p:cTn id="23" fill="hold">
                            <p:stCondLst>
                              <p:cond delay="10625"/>
                            </p:stCondLst>
                            <p:childTnLst>
                              <p:par>
                                <p:cTn id="24" presetID="10" presetClass="entr" presetSubtype="0" fill="hold" grpId="0" nodeType="afterEffect" nodePh="1">
                                  <p:stCondLst>
                                    <p:cond delay="250"/>
                                  </p:stCondLst>
                                  <p:endCondLst>
                                    <p:cond evt="begin" delay="0">
                                      <p:tn val="24"/>
                                    </p:cond>
                                  </p:end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1375"/>
                            </p:stCondLst>
                            <p:childTnLst>
                              <p:par>
                                <p:cTn id="28" presetID="17" presetClass="entr" presetSubtype="10" fill="hold" nodeType="afterEffect">
                                  <p:stCondLst>
                                    <p:cond delay="25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500" fill="hold"/>
                                        <p:tgtEl>
                                          <p:spTgt spid="20"/>
                                        </p:tgtEl>
                                        <p:attrNameLst>
                                          <p:attrName>ppt_w</p:attrName>
                                        </p:attrNameLst>
                                      </p:cBhvr>
                                      <p:tavLst>
                                        <p:tav tm="0">
                                          <p:val>
                                            <p:fltVal val="0"/>
                                          </p:val>
                                        </p:tav>
                                        <p:tav tm="100000">
                                          <p:val>
                                            <p:strVal val="#ppt_w"/>
                                          </p:val>
                                        </p:tav>
                                      </p:tavLst>
                                    </p:anim>
                                    <p:anim calcmode="lin" valueType="num">
                                      <p:cBhvr>
                                        <p:cTn id="31" dur="1500" fill="hold"/>
                                        <p:tgtEl>
                                          <p:spTgt spid="20"/>
                                        </p:tgtEl>
                                        <p:attrNameLst>
                                          <p:attrName>ppt_h</p:attrName>
                                        </p:attrNameLst>
                                      </p:cBhvr>
                                      <p:tavLst>
                                        <p:tav tm="0">
                                          <p:val>
                                            <p:strVal val="#ppt_h"/>
                                          </p:val>
                                        </p:tav>
                                        <p:tav tm="100000">
                                          <p:val>
                                            <p:strVal val="#ppt_h"/>
                                          </p:val>
                                        </p:tav>
                                      </p:tavLst>
                                    </p:anim>
                                  </p:childTnLst>
                                </p:cTn>
                              </p:par>
                            </p:childTnLst>
                          </p:cTn>
                        </p:par>
                        <p:par>
                          <p:cTn id="32" fill="hold">
                            <p:stCondLst>
                              <p:cond delay="13125"/>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24"/>
                                        </p:tgtEl>
                                        <p:attrNameLst>
                                          <p:attrName>style.visibility</p:attrName>
                                        </p:attrNameLst>
                                      </p:cBhvr>
                                      <p:to>
                                        <p:strVal val="visible"/>
                                      </p:to>
                                    </p:set>
                                    <p:animEffect transition="in" filter="fade">
                                      <p:cBhvr>
                                        <p:cTn id="3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43874" y="651076"/>
            <a:ext cx="5332993" cy="3554819"/>
            <a:chOff x="3125165" y="868100"/>
            <a:chExt cx="7110657" cy="4739759"/>
          </a:xfrm>
        </p:grpSpPr>
        <p:sp>
          <p:nvSpPr>
            <p:cNvPr id="5" name="文本框 4"/>
            <p:cNvSpPr txBox="1"/>
            <p:nvPr/>
          </p:nvSpPr>
          <p:spPr>
            <a:xfrm>
              <a:off x="3125165" y="868100"/>
              <a:ext cx="2259593" cy="4739759"/>
            </a:xfrm>
            <a:prstGeom prst="rect">
              <a:avLst/>
            </a:prstGeom>
            <a:noFill/>
          </p:spPr>
          <p:txBody>
            <a:bodyPr wrap="none" rtlCol="0">
              <a:spAutoFit/>
            </a:bodyPr>
            <a:lstStyle/>
            <a:p>
              <a:r>
                <a:rPr lang="en-US" altLang="zh-CN" sz="22500" dirty="0">
                  <a:solidFill>
                    <a:srgbClr val="2F5597"/>
                  </a:solidFill>
                  <a:latin typeface="印品黑体" panose="00000500000000000000" pitchFamily="2" charset="-122"/>
                  <a:ea typeface="印品黑体" panose="00000500000000000000" pitchFamily="2" charset="-122"/>
                </a:rPr>
                <a:t>2</a:t>
              </a:r>
              <a:endParaRPr lang="zh-CN" altLang="en-US" sz="22500" dirty="0">
                <a:solidFill>
                  <a:srgbClr val="2F5597"/>
                </a:solidFill>
                <a:latin typeface="印品黑体" panose="00000500000000000000" pitchFamily="2" charset="-122"/>
                <a:ea typeface="印品黑体" panose="00000500000000000000" pitchFamily="2" charset="-122"/>
              </a:endParaRPr>
            </a:p>
          </p:txBody>
        </p:sp>
        <p:grpSp>
          <p:nvGrpSpPr>
            <p:cNvPr id="6" name="组合 5"/>
            <p:cNvGrpSpPr/>
            <p:nvPr/>
          </p:nvGrpSpPr>
          <p:grpSpPr>
            <a:xfrm>
              <a:off x="4305782" y="2128782"/>
              <a:ext cx="5409303" cy="2200150"/>
              <a:chOff x="4305782" y="2128782"/>
              <a:chExt cx="5409303" cy="2200150"/>
            </a:xfrm>
          </p:grpSpPr>
          <p:sp>
            <p:nvSpPr>
              <p:cNvPr id="8" name="矩形 7"/>
              <p:cNvSpPr/>
              <p:nvPr/>
            </p:nvSpPr>
            <p:spPr>
              <a:xfrm>
                <a:off x="4448604" y="2232954"/>
                <a:ext cx="5266481" cy="1979271"/>
              </a:xfrm>
              <a:prstGeom prst="rect">
                <a:avLst/>
              </a:prstGeom>
              <a:solidFill>
                <a:srgbClr val="F4F1F0"/>
              </a:solidFill>
              <a:ln>
                <a:solidFill>
                  <a:srgbClr val="F7F4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9" name="矩形 8"/>
              <p:cNvSpPr/>
              <p:nvPr/>
            </p:nvSpPr>
            <p:spPr>
              <a:xfrm>
                <a:off x="4305782" y="2128782"/>
                <a:ext cx="5177809" cy="2200150"/>
              </a:xfrm>
              <a:prstGeom prst="rect">
                <a:avLst/>
              </a:prstGeom>
              <a:noFill/>
              <a:ln>
                <a:solidFill>
                  <a:srgbClr val="F7F4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7" name="文本框 6"/>
            <p:cNvSpPr txBox="1"/>
            <p:nvPr/>
          </p:nvSpPr>
          <p:spPr>
            <a:xfrm>
              <a:off x="4601678" y="2574876"/>
              <a:ext cx="5634144" cy="2092880"/>
            </a:xfrm>
            <a:prstGeom prst="rect">
              <a:avLst/>
            </a:prstGeom>
            <a:noFill/>
          </p:spPr>
          <p:txBody>
            <a:bodyPr wrap="square" rtlCol="0">
              <a:spAutoFit/>
            </a:bodyPr>
            <a:lstStyle/>
            <a:p>
              <a:r>
                <a:rPr lang="zh-CN" altLang="en-US" sz="4800" dirty="0" smtClean="0">
                  <a:solidFill>
                    <a:srgbClr val="2F5597"/>
                  </a:solidFill>
                  <a:latin typeface="印品黑体" panose="00000500000000000000" pitchFamily="2" charset="-122"/>
                  <a:ea typeface="印品黑体" panose="00000500000000000000" pitchFamily="2" charset="-122"/>
                </a:rPr>
                <a:t>信用证的概念及特征</a:t>
              </a:r>
              <a:endParaRPr lang="zh-CN" altLang="en-US" sz="4800" dirty="0">
                <a:solidFill>
                  <a:srgbClr val="2F5597"/>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959602086"/>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39717" y="877034"/>
            <a:ext cx="6768211" cy="981038"/>
          </a:xfrm>
          <a:prstGeom prst="rect">
            <a:avLst/>
          </a:prstGeom>
          <a:noFill/>
        </p:spPr>
        <p:txBody>
          <a:bodyPr wrap="square" rtlCol="0">
            <a:spAutoFit/>
          </a:bodyPr>
          <a:lstStyle/>
          <a:p>
            <a:pPr algn="ctr">
              <a:lnSpc>
                <a:spcPct val="150000"/>
              </a:lnSpc>
            </a:pPr>
            <a:r>
              <a:rPr lang="zh-CN" altLang="en-US" sz="2800" b="1" dirty="0" smtClean="0">
                <a:solidFill>
                  <a:srgbClr val="FF9409"/>
                </a:solidFill>
                <a:latin typeface="印品黑体" panose="00000500000000000000" pitchFamily="2" charset="-122"/>
                <a:ea typeface="印品黑体" panose="00000500000000000000" pitchFamily="2" charset="-122"/>
              </a:rPr>
              <a:t>贸易合同</a:t>
            </a:r>
            <a:r>
              <a:rPr lang="zh-CN" altLang="en-US" sz="2800" b="1" dirty="0">
                <a:solidFill>
                  <a:srgbClr val="FF9409"/>
                </a:solidFill>
                <a:latin typeface="印品黑体" panose="00000500000000000000" pitchFamily="2" charset="-122"/>
                <a:ea typeface="印品黑体" panose="00000500000000000000" pitchFamily="2" charset="-122"/>
              </a:rPr>
              <a:t>是根本，信用证是一种付款</a:t>
            </a:r>
            <a:r>
              <a:rPr lang="zh-CN" altLang="en-US" sz="2800" b="1" dirty="0" smtClean="0">
                <a:solidFill>
                  <a:srgbClr val="FF9409"/>
                </a:solidFill>
                <a:latin typeface="印品黑体" panose="00000500000000000000" pitchFamily="2" charset="-122"/>
                <a:ea typeface="印品黑体" panose="00000500000000000000" pitchFamily="2" charset="-122"/>
              </a:rPr>
              <a:t>方式</a:t>
            </a:r>
            <a:endParaRPr lang="en-US" altLang="zh-CN" sz="2800" b="1" dirty="0" smtClean="0">
              <a:solidFill>
                <a:srgbClr val="FF9409"/>
              </a:solidFill>
              <a:latin typeface="印品黑体" panose="00000500000000000000" pitchFamily="2" charset="-122"/>
              <a:ea typeface="印品黑体" panose="00000500000000000000" pitchFamily="2" charset="-122"/>
            </a:endParaRPr>
          </a:p>
          <a:p>
            <a:pPr algn="ctr">
              <a:lnSpc>
                <a:spcPct val="150000"/>
              </a:lnSpc>
            </a:pPr>
            <a:endParaRPr lang="zh-CN" altLang="en-US" sz="1050" dirty="0">
              <a:latin typeface="印品黑体" panose="00000500000000000000" pitchFamily="2" charset="-122"/>
              <a:ea typeface="印品黑体" panose="00000500000000000000" pitchFamily="2" charset="-122"/>
            </a:endParaRPr>
          </a:p>
        </p:txBody>
      </p:sp>
      <p:grpSp>
        <p:nvGrpSpPr>
          <p:cNvPr id="7" name="组合 6"/>
          <p:cNvGrpSpPr/>
          <p:nvPr/>
        </p:nvGrpSpPr>
        <p:grpSpPr>
          <a:xfrm>
            <a:off x="1754300" y="343383"/>
            <a:ext cx="5337512" cy="124942"/>
            <a:chOff x="2339067" y="457843"/>
            <a:chExt cx="7116682" cy="166589"/>
          </a:xfrm>
        </p:grpSpPr>
        <p:grpSp>
          <p:nvGrpSpPr>
            <p:cNvPr id="8" name="组合 7"/>
            <p:cNvGrpSpPr/>
            <p:nvPr/>
          </p:nvGrpSpPr>
          <p:grpSpPr>
            <a:xfrm>
              <a:off x="2339067" y="457843"/>
              <a:ext cx="1828586" cy="136906"/>
              <a:chOff x="2989063" y="523944"/>
              <a:chExt cx="1828586" cy="136906"/>
            </a:xfrm>
          </p:grpSpPr>
          <p:sp>
            <p:nvSpPr>
              <p:cNvPr id="16" name="椭圆 15"/>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7" name="椭圆 16"/>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8" name="椭圆 17"/>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9" name="椭圆 18"/>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10" name="组合 9"/>
            <p:cNvGrpSpPr/>
            <p:nvPr/>
          </p:nvGrpSpPr>
          <p:grpSpPr>
            <a:xfrm flipH="1">
              <a:off x="7627163" y="487526"/>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5" name="椭圆 14"/>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20" name="文本框 19"/>
          <p:cNvSpPr txBox="1"/>
          <p:nvPr/>
        </p:nvSpPr>
        <p:spPr>
          <a:xfrm>
            <a:off x="3125740" y="232319"/>
            <a:ext cx="2933452" cy="369332"/>
          </a:xfrm>
          <a:prstGeom prst="rect">
            <a:avLst/>
          </a:prstGeom>
          <a:noFill/>
        </p:spPr>
        <p:txBody>
          <a:bodyPr wrap="square" rtlCol="0">
            <a:spAutoFit/>
          </a:bodyPr>
          <a:lstStyle/>
          <a:p>
            <a:r>
              <a:rPr lang="zh-CN" altLang="en-US" sz="1800" spc="450" dirty="0" smtClean="0">
                <a:solidFill>
                  <a:srgbClr val="2F5597"/>
                </a:solidFill>
                <a:latin typeface="印品黑体" panose="00000500000000000000" pitchFamily="2" charset="-122"/>
                <a:ea typeface="印品黑体" panose="00000500000000000000" pitchFamily="2" charset="-122"/>
              </a:rPr>
              <a:t>信用证的概念及特征</a:t>
            </a:r>
            <a:endParaRPr lang="zh-CN" altLang="en-US" sz="1800" spc="450" dirty="0">
              <a:solidFill>
                <a:srgbClr val="2F5597"/>
              </a:solidFill>
              <a:latin typeface="印品黑体" panose="00000500000000000000" pitchFamily="2" charset="-122"/>
              <a:ea typeface="印品黑体" panose="00000500000000000000" pitchFamily="2" charset="-122"/>
            </a:endParaRPr>
          </a:p>
        </p:txBody>
      </p:sp>
      <p:sp>
        <p:nvSpPr>
          <p:cNvPr id="21" name="矩形 20"/>
          <p:cNvSpPr/>
          <p:nvPr/>
        </p:nvSpPr>
        <p:spPr>
          <a:xfrm>
            <a:off x="1524001" y="1703648"/>
            <a:ext cx="6050280" cy="3142672"/>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latin typeface="印品黑体" panose="00000500000000000000" pitchFamily="2" charset="-122"/>
              <a:ea typeface="印品黑体" panose="00000500000000000000" pitchFamily="2" charset="-122"/>
            </a:endParaRPr>
          </a:p>
        </p:txBody>
      </p:sp>
      <p:sp>
        <p:nvSpPr>
          <p:cNvPr id="22" name="文本框 21"/>
          <p:cNvSpPr txBox="1"/>
          <p:nvPr/>
        </p:nvSpPr>
        <p:spPr>
          <a:xfrm>
            <a:off x="1524001" y="2061363"/>
            <a:ext cx="6050280" cy="3054682"/>
          </a:xfrm>
          <a:prstGeom prst="rect">
            <a:avLst/>
          </a:prstGeom>
          <a:noFill/>
          <a:effectLst>
            <a:outerShdw sx="1000" sy="1000" algn="ctr" rotWithShape="0">
              <a:srgbClr val="000000"/>
            </a:outerShdw>
          </a:effectLst>
        </p:spPr>
        <p:txBody>
          <a:bodyPr wrap="square">
            <a:spAutoFit/>
          </a:bodyPr>
          <a:lstStyle/>
          <a:p>
            <a:r>
              <a:rPr lang="zh-CN" altLang="en-US" sz="1800" b="1" dirty="0" smtClean="0">
                <a:solidFill>
                  <a:schemeClr val="accent2"/>
                </a:solidFill>
                <a:latin typeface="印品黑体" panose="00000500000000000000" pitchFamily="2" charset="-122"/>
                <a:ea typeface="印品黑体" panose="00000500000000000000" pitchFamily="2" charset="-122"/>
              </a:rPr>
              <a:t>概念</a:t>
            </a:r>
            <a:endParaRPr lang="en-US" altLang="zh-CN" sz="1800" b="1" dirty="0" smtClean="0">
              <a:solidFill>
                <a:schemeClr val="accent2"/>
              </a:solidFill>
              <a:latin typeface="印品黑体" panose="00000500000000000000" pitchFamily="2" charset="-122"/>
              <a:ea typeface="印品黑体" panose="00000500000000000000" pitchFamily="2" charset="-122"/>
            </a:endParaRPr>
          </a:p>
          <a:p>
            <a:r>
              <a:rPr lang="zh-CN" altLang="zh-CN" sz="1800" dirty="0" smtClean="0">
                <a:solidFill>
                  <a:schemeClr val="bg1"/>
                </a:solidFill>
                <a:latin typeface="印品黑体" panose="00000500000000000000" pitchFamily="2" charset="-122"/>
                <a:ea typeface="印品黑体" panose="00000500000000000000" pitchFamily="2" charset="-122"/>
              </a:rPr>
              <a:t>信用证</a:t>
            </a:r>
            <a:r>
              <a:rPr lang="zh-CN" altLang="zh-CN" sz="1800" dirty="0">
                <a:solidFill>
                  <a:schemeClr val="bg1"/>
                </a:solidFill>
                <a:latin typeface="印品黑体" panose="00000500000000000000" pitchFamily="2" charset="-122"/>
                <a:ea typeface="印品黑体" panose="00000500000000000000" pitchFamily="2" charset="-122"/>
              </a:rPr>
              <a:t>是</a:t>
            </a:r>
            <a:r>
              <a:rPr lang="zh-CN" altLang="zh-CN" sz="1800" dirty="0" smtClean="0">
                <a:solidFill>
                  <a:schemeClr val="bg1"/>
                </a:solidFill>
                <a:latin typeface="印品黑体" panose="00000500000000000000" pitchFamily="2" charset="-122"/>
                <a:ea typeface="印品黑体" panose="00000500000000000000" pitchFamily="2" charset="-122"/>
              </a:rPr>
              <a:t>依据</a:t>
            </a:r>
            <a:r>
              <a:rPr lang="zh-CN" altLang="en-US" sz="1800" dirty="0" smtClean="0">
                <a:solidFill>
                  <a:schemeClr val="bg1"/>
                </a:solidFill>
                <a:latin typeface="印品黑体" panose="00000500000000000000" pitchFamily="2" charset="-122"/>
                <a:ea typeface="印品黑体" panose="00000500000000000000" pitchFamily="2" charset="-122"/>
              </a:rPr>
              <a:t>贸易</a:t>
            </a:r>
            <a:r>
              <a:rPr lang="zh-CN" altLang="zh-CN" sz="1800" dirty="0" smtClean="0">
                <a:solidFill>
                  <a:schemeClr val="bg1"/>
                </a:solidFill>
                <a:latin typeface="印品黑体" panose="00000500000000000000" pitchFamily="2" charset="-122"/>
                <a:ea typeface="印品黑体" panose="00000500000000000000" pitchFamily="2" charset="-122"/>
              </a:rPr>
              <a:t>合同</a:t>
            </a:r>
            <a:r>
              <a:rPr lang="zh-CN" altLang="en-US" sz="1800" dirty="0" smtClean="0">
                <a:solidFill>
                  <a:schemeClr val="bg1"/>
                </a:solidFill>
                <a:latin typeface="印品黑体" panose="00000500000000000000" pitchFamily="2" charset="-122"/>
                <a:ea typeface="印品黑体" panose="00000500000000000000" pitchFamily="2" charset="-122"/>
              </a:rPr>
              <a:t>建立</a:t>
            </a:r>
            <a:r>
              <a:rPr lang="zh-CN" altLang="zh-CN" sz="1800" dirty="0" smtClean="0">
                <a:solidFill>
                  <a:schemeClr val="bg1"/>
                </a:solidFill>
                <a:latin typeface="印品黑体" panose="00000500000000000000" pitchFamily="2" charset="-122"/>
                <a:ea typeface="印品黑体" panose="00000500000000000000" pitchFamily="2" charset="-122"/>
              </a:rPr>
              <a:t>的</a:t>
            </a:r>
            <a:r>
              <a:rPr lang="zh-CN" altLang="zh-CN" sz="1800" dirty="0">
                <a:solidFill>
                  <a:schemeClr val="bg1"/>
                </a:solidFill>
                <a:latin typeface="印品黑体" panose="00000500000000000000" pitchFamily="2" charset="-122"/>
                <a:ea typeface="印品黑体" panose="00000500000000000000" pitchFamily="2" charset="-122"/>
              </a:rPr>
              <a:t>，用来保证合同按约执行的银行信用保证。</a:t>
            </a:r>
          </a:p>
          <a:p>
            <a:r>
              <a:rPr lang="zh-CN" altLang="en-US" sz="1800" dirty="0" smtClean="0">
                <a:solidFill>
                  <a:schemeClr val="bg1"/>
                </a:solidFill>
                <a:latin typeface="印品黑体" panose="00000500000000000000" pitchFamily="2" charset="-122"/>
                <a:ea typeface="印品黑体" panose="00000500000000000000" pitchFamily="2" charset="-122"/>
              </a:rPr>
              <a:t>信用证是一项不可撤销的安排，无论其名称或描述如何，该项安排构成开证行对相符交单予以承付的确定承若。（</a:t>
            </a:r>
            <a:r>
              <a:rPr lang="en-US" altLang="zh-CN" sz="1800" dirty="0" smtClean="0">
                <a:solidFill>
                  <a:schemeClr val="bg1"/>
                </a:solidFill>
                <a:latin typeface="印品黑体" panose="00000500000000000000" pitchFamily="2" charset="-122"/>
                <a:ea typeface="印品黑体" panose="00000500000000000000" pitchFamily="2" charset="-122"/>
              </a:rPr>
              <a:t>UCP600</a:t>
            </a:r>
            <a:r>
              <a:rPr lang="zh-CN" altLang="en-US" sz="1800" dirty="0" smtClean="0">
                <a:solidFill>
                  <a:schemeClr val="bg1"/>
                </a:solidFill>
                <a:latin typeface="印品黑体" panose="00000500000000000000" pitchFamily="2" charset="-122"/>
                <a:ea typeface="印品黑体" panose="00000500000000000000" pitchFamily="2" charset="-122"/>
              </a:rPr>
              <a:t>）</a:t>
            </a:r>
            <a:endParaRPr lang="zh-CN" altLang="zh-CN" sz="1800" dirty="0">
              <a:solidFill>
                <a:schemeClr val="bg1"/>
              </a:solidFill>
              <a:latin typeface="印品黑体" panose="00000500000000000000" pitchFamily="2" charset="-122"/>
              <a:ea typeface="印品黑体" panose="00000500000000000000" pitchFamily="2" charset="-122"/>
            </a:endParaRPr>
          </a:p>
          <a:p>
            <a:r>
              <a:rPr lang="zh-CN" altLang="zh-CN" sz="1800" b="1" dirty="0">
                <a:solidFill>
                  <a:schemeClr val="accent4"/>
                </a:solidFill>
                <a:latin typeface="印品黑体" panose="00000500000000000000" pitchFamily="2" charset="-122"/>
                <a:ea typeface="印品黑体" panose="00000500000000000000" pitchFamily="2" charset="-122"/>
              </a:rPr>
              <a:t>信用证方式有三个</a:t>
            </a:r>
            <a:r>
              <a:rPr lang="zh-CN" altLang="zh-CN" sz="1800" b="1" dirty="0" smtClean="0">
                <a:solidFill>
                  <a:schemeClr val="accent4"/>
                </a:solidFill>
                <a:latin typeface="印品黑体" panose="00000500000000000000" pitchFamily="2" charset="-122"/>
                <a:ea typeface="印品黑体" panose="00000500000000000000" pitchFamily="2" charset="-122"/>
              </a:rPr>
              <a:t>特</a:t>
            </a:r>
            <a:r>
              <a:rPr lang="zh-CN" altLang="en-US" sz="1800" b="1" dirty="0" smtClean="0">
                <a:solidFill>
                  <a:schemeClr val="accent4"/>
                </a:solidFill>
                <a:latin typeface="印品黑体" panose="00000500000000000000" pitchFamily="2" charset="-122"/>
                <a:ea typeface="印品黑体" panose="00000500000000000000" pitchFamily="2" charset="-122"/>
              </a:rPr>
              <a:t>征</a:t>
            </a:r>
            <a:endParaRPr lang="zh-CN" altLang="zh-CN" sz="1800" b="1" dirty="0">
              <a:solidFill>
                <a:schemeClr val="accent4"/>
              </a:solidFill>
              <a:latin typeface="印品黑体" panose="00000500000000000000" pitchFamily="2" charset="-122"/>
              <a:ea typeface="印品黑体" panose="00000500000000000000" pitchFamily="2" charset="-122"/>
            </a:endParaRPr>
          </a:p>
          <a:p>
            <a:r>
              <a:rPr lang="zh-CN" altLang="en-US" sz="1800" dirty="0" smtClean="0">
                <a:solidFill>
                  <a:schemeClr val="bg1"/>
                </a:solidFill>
                <a:latin typeface="印品黑体" panose="00000500000000000000" pitchFamily="2" charset="-122"/>
                <a:ea typeface="印品黑体" panose="00000500000000000000" pitchFamily="2" charset="-122"/>
              </a:rPr>
              <a:t>（</a:t>
            </a:r>
            <a:r>
              <a:rPr lang="zh-CN" altLang="zh-CN" sz="1800" dirty="0" smtClean="0">
                <a:solidFill>
                  <a:schemeClr val="bg1"/>
                </a:solidFill>
                <a:latin typeface="印品黑体" panose="00000500000000000000" pitchFamily="2" charset="-122"/>
                <a:ea typeface="印品黑体" panose="00000500000000000000" pitchFamily="2" charset="-122"/>
              </a:rPr>
              <a:t>一</a:t>
            </a:r>
            <a:r>
              <a:rPr lang="zh-CN" altLang="en-US" sz="1800" dirty="0" smtClean="0">
                <a:solidFill>
                  <a:schemeClr val="bg1"/>
                </a:solidFill>
                <a:latin typeface="印品黑体" panose="00000500000000000000" pitchFamily="2" charset="-122"/>
                <a:ea typeface="印品黑体" panose="00000500000000000000" pitchFamily="2" charset="-122"/>
              </a:rPr>
              <a:t>）</a:t>
            </a:r>
            <a:r>
              <a:rPr lang="zh-CN" altLang="zh-CN" sz="1800" dirty="0" smtClean="0">
                <a:solidFill>
                  <a:schemeClr val="bg1"/>
                </a:solidFill>
                <a:latin typeface="印品黑体" panose="00000500000000000000" pitchFamily="2" charset="-122"/>
                <a:ea typeface="印品黑体" panose="00000500000000000000" pitchFamily="2" charset="-122"/>
              </a:rPr>
              <a:t>信用证</a:t>
            </a:r>
            <a:r>
              <a:rPr lang="zh-CN" altLang="zh-CN" sz="1800" dirty="0">
                <a:solidFill>
                  <a:schemeClr val="bg1"/>
                </a:solidFill>
                <a:latin typeface="印品黑体" panose="00000500000000000000" pitchFamily="2" charset="-122"/>
                <a:ea typeface="印品黑体" panose="00000500000000000000" pitchFamily="2" charset="-122"/>
              </a:rPr>
              <a:t>是</a:t>
            </a:r>
            <a:r>
              <a:rPr lang="zh-CN" altLang="zh-CN" sz="1800" dirty="0" smtClean="0">
                <a:solidFill>
                  <a:schemeClr val="bg1"/>
                </a:solidFill>
                <a:latin typeface="印品黑体" panose="00000500000000000000" pitchFamily="2" charset="-122"/>
                <a:ea typeface="印品黑体" panose="00000500000000000000" pitchFamily="2" charset="-122"/>
              </a:rPr>
              <a:t>一</a:t>
            </a:r>
            <a:r>
              <a:rPr lang="zh-CN" altLang="en-US" sz="1800" dirty="0" smtClean="0">
                <a:solidFill>
                  <a:schemeClr val="bg1"/>
                </a:solidFill>
                <a:latin typeface="印品黑体" panose="00000500000000000000" pitchFamily="2" charset="-122"/>
                <a:ea typeface="印品黑体" panose="00000500000000000000" pitchFamily="2" charset="-122"/>
              </a:rPr>
              <a:t>种银行信用</a:t>
            </a:r>
            <a:endParaRPr lang="en-US" altLang="zh-CN" sz="1800" dirty="0" smtClean="0">
              <a:solidFill>
                <a:schemeClr val="bg1"/>
              </a:solidFill>
              <a:latin typeface="印品黑体" panose="00000500000000000000" pitchFamily="2" charset="-122"/>
              <a:ea typeface="印品黑体" panose="00000500000000000000" pitchFamily="2" charset="-122"/>
            </a:endParaRPr>
          </a:p>
          <a:p>
            <a:r>
              <a:rPr lang="zh-CN" altLang="en-US" sz="1800" dirty="0" smtClean="0">
                <a:solidFill>
                  <a:schemeClr val="bg1"/>
                </a:solidFill>
                <a:latin typeface="印品黑体" panose="00000500000000000000" pitchFamily="2" charset="-122"/>
                <a:ea typeface="印品黑体" panose="00000500000000000000" pitchFamily="2" charset="-122"/>
              </a:rPr>
              <a:t>（</a:t>
            </a:r>
            <a:r>
              <a:rPr lang="zh-CN" altLang="zh-CN" sz="1800" dirty="0" smtClean="0">
                <a:solidFill>
                  <a:schemeClr val="bg1"/>
                </a:solidFill>
                <a:latin typeface="印品黑体" panose="00000500000000000000" pitchFamily="2" charset="-122"/>
                <a:ea typeface="印品黑体" panose="00000500000000000000" pitchFamily="2" charset="-122"/>
              </a:rPr>
              <a:t>二</a:t>
            </a:r>
            <a:r>
              <a:rPr lang="zh-CN" altLang="en-US" sz="1800" dirty="0" smtClean="0">
                <a:solidFill>
                  <a:schemeClr val="bg1"/>
                </a:solidFill>
                <a:latin typeface="印品黑体" panose="00000500000000000000" pitchFamily="2" charset="-122"/>
                <a:ea typeface="印品黑体" panose="00000500000000000000" pitchFamily="2" charset="-122"/>
              </a:rPr>
              <a:t>）</a:t>
            </a:r>
            <a:r>
              <a:rPr lang="zh-CN" altLang="zh-CN" sz="1800" dirty="0" smtClean="0">
                <a:solidFill>
                  <a:schemeClr val="bg1"/>
                </a:solidFill>
                <a:latin typeface="印品黑体" panose="00000500000000000000" pitchFamily="2" charset="-122"/>
                <a:ea typeface="印品黑体" panose="00000500000000000000" pitchFamily="2" charset="-122"/>
              </a:rPr>
              <a:t>信用证</a:t>
            </a:r>
            <a:r>
              <a:rPr lang="zh-CN" altLang="en-US" sz="1800" dirty="0" smtClean="0">
                <a:solidFill>
                  <a:schemeClr val="bg1"/>
                </a:solidFill>
                <a:latin typeface="印品黑体" panose="00000500000000000000" pitchFamily="2" charset="-122"/>
                <a:ea typeface="印品黑体" panose="00000500000000000000" pitchFamily="2" charset="-122"/>
              </a:rPr>
              <a:t>是独立于买卖合同之外的自足文件</a:t>
            </a:r>
            <a:endParaRPr lang="en-US" altLang="zh-CN" sz="1800" dirty="0">
              <a:solidFill>
                <a:schemeClr val="bg1"/>
              </a:solidFill>
              <a:latin typeface="印品黑体" panose="00000500000000000000" pitchFamily="2" charset="-122"/>
              <a:ea typeface="印品黑体" panose="00000500000000000000" pitchFamily="2" charset="-122"/>
            </a:endParaRPr>
          </a:p>
          <a:p>
            <a:r>
              <a:rPr lang="zh-CN" altLang="en-US" sz="1800" dirty="0" smtClean="0">
                <a:solidFill>
                  <a:schemeClr val="bg1"/>
                </a:solidFill>
                <a:latin typeface="印品黑体" panose="00000500000000000000" pitchFamily="2" charset="-122"/>
                <a:ea typeface="印品黑体" panose="00000500000000000000" pitchFamily="2" charset="-122"/>
              </a:rPr>
              <a:t>（</a:t>
            </a:r>
            <a:r>
              <a:rPr lang="zh-CN" altLang="zh-CN" sz="1800" dirty="0" smtClean="0">
                <a:solidFill>
                  <a:schemeClr val="bg1"/>
                </a:solidFill>
                <a:latin typeface="印品黑体" panose="00000500000000000000" pitchFamily="2" charset="-122"/>
                <a:ea typeface="印品黑体" panose="00000500000000000000" pitchFamily="2" charset="-122"/>
              </a:rPr>
              <a:t>三</a:t>
            </a:r>
            <a:r>
              <a:rPr lang="zh-CN" altLang="en-US" sz="1800" dirty="0" smtClean="0">
                <a:solidFill>
                  <a:schemeClr val="bg1"/>
                </a:solidFill>
                <a:latin typeface="印品黑体" panose="00000500000000000000" pitchFamily="2" charset="-122"/>
                <a:ea typeface="印品黑体" panose="00000500000000000000" pitchFamily="2" charset="-122"/>
              </a:rPr>
              <a:t>）信用证是典型的单据买卖</a:t>
            </a:r>
            <a:endParaRPr lang="zh-CN" altLang="zh-CN" sz="1800" dirty="0">
              <a:solidFill>
                <a:schemeClr val="bg1"/>
              </a:solidFill>
              <a:latin typeface="印品黑体" panose="00000500000000000000" pitchFamily="2" charset="-122"/>
              <a:ea typeface="印品黑体" panose="00000500000000000000" pitchFamily="2" charset="-122"/>
            </a:endParaRPr>
          </a:p>
          <a:p>
            <a:pPr>
              <a:defRPr/>
            </a:pPr>
            <a:endParaRPr lang="zh-CN" altLang="en-US" sz="1050" dirty="0">
              <a:solidFill>
                <a:schemeClr val="tx1">
                  <a:lumMod val="75000"/>
                  <a:lumOff val="25000"/>
                </a:schemeClr>
              </a:solidFill>
              <a:latin typeface="印品黑体" panose="00000500000000000000" pitchFamily="2" charset="-122"/>
              <a:ea typeface="印品黑体" panose="00000500000000000000"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
        <p15:prstTrans prst="drap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strVal val="#ppt_w+.3"/>
                                          </p:val>
                                        </p:tav>
                                        <p:tav tm="100000">
                                          <p:val>
                                            <p:strVal val="#ppt_w"/>
                                          </p:val>
                                        </p:tav>
                                      </p:tavLst>
                                    </p:anim>
                                    <p:anim calcmode="lin" valueType="num">
                                      <p:cBhvr>
                                        <p:cTn id="8" dur="1250" fill="hold"/>
                                        <p:tgtEl>
                                          <p:spTgt spid="7"/>
                                        </p:tgtEl>
                                        <p:attrNameLst>
                                          <p:attrName>ppt_h</p:attrName>
                                        </p:attrNameLst>
                                      </p:cBhvr>
                                      <p:tavLst>
                                        <p:tav tm="0">
                                          <p:val>
                                            <p:strVal val="#ppt_h"/>
                                          </p:val>
                                        </p:tav>
                                        <p:tav tm="100000">
                                          <p:val>
                                            <p:strVal val="#ppt_h"/>
                                          </p:val>
                                        </p:tav>
                                      </p:tavLst>
                                    </p:anim>
                                    <p:animEffect transition="in" filter="fade">
                                      <p:cBhvr>
                                        <p:cTn id="9" dur="1250"/>
                                        <p:tgtEl>
                                          <p:spTgt spid="7"/>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7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17320" y="651076"/>
            <a:ext cx="5965634" cy="3554819"/>
            <a:chOff x="3125165" y="868100"/>
            <a:chExt cx="6718773" cy="4739759"/>
          </a:xfrm>
        </p:grpSpPr>
        <p:sp>
          <p:nvSpPr>
            <p:cNvPr id="5" name="文本框 4"/>
            <p:cNvSpPr txBox="1"/>
            <p:nvPr/>
          </p:nvSpPr>
          <p:spPr>
            <a:xfrm>
              <a:off x="3125165" y="868100"/>
              <a:ext cx="2244632" cy="4739759"/>
            </a:xfrm>
            <a:prstGeom prst="rect">
              <a:avLst/>
            </a:prstGeom>
            <a:noFill/>
          </p:spPr>
          <p:txBody>
            <a:bodyPr wrap="none" rtlCol="0">
              <a:spAutoFit/>
            </a:bodyPr>
            <a:lstStyle/>
            <a:p>
              <a:r>
                <a:rPr lang="en-US" altLang="zh-CN" sz="22500" dirty="0">
                  <a:solidFill>
                    <a:srgbClr val="2F5597"/>
                  </a:solidFill>
                  <a:latin typeface="印品黑体" panose="00000500000000000000" pitchFamily="2" charset="-122"/>
                  <a:ea typeface="印品黑体" panose="00000500000000000000" pitchFamily="2" charset="-122"/>
                </a:rPr>
                <a:t>3</a:t>
              </a:r>
              <a:endParaRPr lang="zh-CN" altLang="en-US" sz="22500" dirty="0">
                <a:solidFill>
                  <a:srgbClr val="2F5597"/>
                </a:solidFill>
                <a:latin typeface="印品黑体" panose="00000500000000000000" pitchFamily="2" charset="-122"/>
                <a:ea typeface="印品黑体" panose="00000500000000000000" pitchFamily="2" charset="-122"/>
              </a:endParaRPr>
            </a:p>
          </p:txBody>
        </p:sp>
        <p:grpSp>
          <p:nvGrpSpPr>
            <p:cNvPr id="6" name="组合 5"/>
            <p:cNvGrpSpPr/>
            <p:nvPr/>
          </p:nvGrpSpPr>
          <p:grpSpPr>
            <a:xfrm>
              <a:off x="4305782" y="2128782"/>
              <a:ext cx="5177809" cy="2200150"/>
              <a:chOff x="4305782" y="2128782"/>
              <a:chExt cx="5177809" cy="2200150"/>
            </a:xfrm>
          </p:grpSpPr>
          <p:sp>
            <p:nvSpPr>
              <p:cNvPr id="8" name="矩形 7"/>
              <p:cNvSpPr/>
              <p:nvPr/>
            </p:nvSpPr>
            <p:spPr>
              <a:xfrm>
                <a:off x="4448605" y="2232954"/>
                <a:ext cx="4926624" cy="1979271"/>
              </a:xfrm>
              <a:prstGeom prst="rect">
                <a:avLst/>
              </a:prstGeom>
              <a:solidFill>
                <a:srgbClr val="F5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0" spc="450" dirty="0">
                  <a:solidFill>
                    <a:srgbClr val="2F5597"/>
                  </a:solidFill>
                  <a:latin typeface="印品黑体" panose="00000500000000000000" pitchFamily="2" charset="-122"/>
                  <a:ea typeface="印品黑体" panose="00000500000000000000" pitchFamily="2" charset="-122"/>
                </a:endParaRPr>
              </a:p>
            </p:txBody>
          </p:sp>
          <p:sp>
            <p:nvSpPr>
              <p:cNvPr id="9" name="矩形 8"/>
              <p:cNvSpPr/>
              <p:nvPr/>
            </p:nvSpPr>
            <p:spPr>
              <a:xfrm>
                <a:off x="4305782" y="2128782"/>
                <a:ext cx="5177809" cy="2200150"/>
              </a:xfrm>
              <a:prstGeom prst="rect">
                <a:avLst/>
              </a:prstGeom>
              <a:noFill/>
              <a:ln>
                <a:solidFill>
                  <a:srgbClr val="F8F5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sp>
          <p:nvSpPr>
            <p:cNvPr id="7" name="文本框 6"/>
            <p:cNvSpPr txBox="1"/>
            <p:nvPr/>
          </p:nvSpPr>
          <p:spPr>
            <a:xfrm>
              <a:off x="4901089" y="2387663"/>
              <a:ext cx="4942849" cy="1928733"/>
            </a:xfrm>
            <a:prstGeom prst="rect">
              <a:avLst/>
            </a:prstGeom>
            <a:noFill/>
          </p:spPr>
          <p:txBody>
            <a:bodyPr wrap="square" rtlCol="0">
              <a:spAutoFit/>
            </a:bodyPr>
            <a:lstStyle/>
            <a:p>
              <a:r>
                <a:rPr lang="zh-CN" altLang="en-US" sz="4400" dirty="0" smtClean="0">
                  <a:solidFill>
                    <a:srgbClr val="2F5597"/>
                  </a:solidFill>
                  <a:latin typeface="印品黑体" panose="00000500000000000000" pitchFamily="2" charset="-122"/>
                  <a:ea typeface="印品黑体" panose="00000500000000000000" pitchFamily="2" charset="-122"/>
                </a:rPr>
                <a:t>信用证的当事人及关系</a:t>
              </a:r>
              <a:endParaRPr lang="en-US" altLang="zh-CN" sz="4400" dirty="0" smtClean="0">
                <a:solidFill>
                  <a:srgbClr val="2F5597"/>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402904579"/>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4" name="组合 3"/>
          <p:cNvGrpSpPr/>
          <p:nvPr/>
        </p:nvGrpSpPr>
        <p:grpSpPr>
          <a:xfrm>
            <a:off x="1754300" y="343383"/>
            <a:ext cx="5337512" cy="124942"/>
            <a:chOff x="2339067" y="457843"/>
            <a:chExt cx="7116682" cy="166589"/>
          </a:xfrm>
        </p:grpSpPr>
        <p:grpSp>
          <p:nvGrpSpPr>
            <p:cNvPr id="5" name="组合 4"/>
            <p:cNvGrpSpPr/>
            <p:nvPr/>
          </p:nvGrpSpPr>
          <p:grpSpPr>
            <a:xfrm>
              <a:off x="2339067" y="457843"/>
              <a:ext cx="1828586" cy="136906"/>
              <a:chOff x="2989063" y="523944"/>
              <a:chExt cx="1828586" cy="136906"/>
            </a:xfrm>
          </p:grpSpPr>
          <p:sp>
            <p:nvSpPr>
              <p:cNvPr id="11" name="椭圆 10"/>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2" name="椭圆 11"/>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3" name="椭圆 12"/>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4" name="椭圆 13"/>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nvGrpSpPr>
            <p:cNvPr id="6" name="组合 5"/>
            <p:cNvGrpSpPr/>
            <p:nvPr/>
          </p:nvGrpSpPr>
          <p:grpSpPr>
            <a:xfrm flipH="1">
              <a:off x="7627163" y="487526"/>
              <a:ext cx="1828586" cy="136906"/>
              <a:chOff x="2989063" y="523944"/>
              <a:chExt cx="1828586" cy="136906"/>
            </a:xfrm>
          </p:grpSpPr>
          <p:sp>
            <p:nvSpPr>
              <p:cNvPr id="7" name="椭圆 6"/>
              <p:cNvSpPr/>
              <p:nvPr/>
            </p:nvSpPr>
            <p:spPr>
              <a:xfrm flipH="1">
                <a:off x="3528429" y="548763"/>
                <a:ext cx="95079" cy="95079"/>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8" name="椭圆 7"/>
              <p:cNvSpPr/>
              <p:nvPr/>
            </p:nvSpPr>
            <p:spPr>
              <a:xfrm>
                <a:off x="4092608" y="532880"/>
                <a:ext cx="119035" cy="119035"/>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9" name="椭圆 8"/>
              <p:cNvSpPr/>
              <p:nvPr/>
            </p:nvSpPr>
            <p:spPr>
              <a:xfrm>
                <a:off x="4680743" y="523944"/>
                <a:ext cx="136906" cy="13690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sp>
            <p:nvSpPr>
              <p:cNvPr id="10" name="椭圆 9"/>
              <p:cNvSpPr/>
              <p:nvPr/>
            </p:nvSpPr>
            <p:spPr>
              <a:xfrm flipH="1">
                <a:off x="2989063" y="561170"/>
                <a:ext cx="70266" cy="7026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印品黑体" panose="00000500000000000000" pitchFamily="2" charset="-122"/>
                </a:endParaRPr>
              </a:p>
            </p:txBody>
          </p:sp>
        </p:grpSp>
      </p:grpSp>
      <p:sp>
        <p:nvSpPr>
          <p:cNvPr id="15" name="文本框 14"/>
          <p:cNvSpPr txBox="1"/>
          <p:nvPr/>
        </p:nvSpPr>
        <p:spPr>
          <a:xfrm>
            <a:off x="3259209" y="243860"/>
            <a:ext cx="2574490" cy="400110"/>
          </a:xfrm>
          <a:prstGeom prst="rect">
            <a:avLst/>
          </a:prstGeom>
          <a:noFill/>
        </p:spPr>
        <p:txBody>
          <a:bodyPr wrap="square" rtlCol="0">
            <a:spAutoFit/>
          </a:bodyPr>
          <a:lstStyle/>
          <a:p>
            <a:r>
              <a:rPr lang="zh-CN" altLang="en-US" sz="2000" spc="450" dirty="0" smtClean="0">
                <a:latin typeface="印品黑体" panose="00000500000000000000" pitchFamily="2" charset="-122"/>
                <a:ea typeface="印品黑体" panose="00000500000000000000" pitchFamily="2" charset="-122"/>
              </a:rPr>
              <a:t>信用证的当事人</a:t>
            </a:r>
            <a:endParaRPr lang="zh-CN" altLang="en-US" sz="2000" spc="450" dirty="0">
              <a:latin typeface="印品黑体" panose="00000500000000000000" pitchFamily="2" charset="-122"/>
              <a:ea typeface="印品黑体" panose="00000500000000000000" pitchFamily="2" charset="-122"/>
            </a:endParaRPr>
          </a:p>
        </p:txBody>
      </p:sp>
      <p:grpSp>
        <p:nvGrpSpPr>
          <p:cNvPr id="101" name="Group 1"/>
          <p:cNvGrpSpPr/>
          <p:nvPr/>
        </p:nvGrpSpPr>
        <p:grpSpPr>
          <a:xfrm>
            <a:off x="5106998" y="205216"/>
            <a:ext cx="360380" cy="358085"/>
            <a:chOff x="7392564" y="5336936"/>
            <a:chExt cx="556472" cy="552928"/>
          </a:xfrm>
          <a:solidFill>
            <a:schemeClr val="bg1"/>
          </a:solidFill>
        </p:grpSpPr>
        <p:sp>
          <p:nvSpPr>
            <p:cNvPr id="102" name="Freeform 8"/>
            <p:cNvSpPr>
              <a:spLocks/>
            </p:cNvSpPr>
            <p:nvPr/>
          </p:nvSpPr>
          <p:spPr bwMode="auto">
            <a:xfrm>
              <a:off x="7392564" y="5740999"/>
              <a:ext cx="148865" cy="14886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3" name="Freeform 9"/>
            <p:cNvSpPr>
              <a:spLocks/>
            </p:cNvSpPr>
            <p:nvPr/>
          </p:nvSpPr>
          <p:spPr bwMode="auto">
            <a:xfrm>
              <a:off x="7477630" y="5383014"/>
              <a:ext cx="368619" cy="375707"/>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4" name="Freeform 10"/>
            <p:cNvSpPr>
              <a:spLocks/>
            </p:cNvSpPr>
            <p:nvPr/>
          </p:nvSpPr>
          <p:spPr bwMode="auto">
            <a:xfrm>
              <a:off x="7527252" y="5439725"/>
              <a:ext cx="368619" cy="368619"/>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sp>
          <p:nvSpPr>
            <p:cNvPr id="105" name="Freeform 11"/>
            <p:cNvSpPr>
              <a:spLocks/>
            </p:cNvSpPr>
            <p:nvPr/>
          </p:nvSpPr>
          <p:spPr bwMode="auto">
            <a:xfrm>
              <a:off x="7835615" y="5336936"/>
              <a:ext cx="113421" cy="109878"/>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algn="just">
                <a:lnSpc>
                  <a:spcPct val="120000"/>
                </a:lnSpc>
                <a:spcBef>
                  <a:spcPts val="0"/>
                </a:spcBef>
                <a:spcAft>
                  <a:spcPts val="0"/>
                </a:spcAft>
              </a:pPr>
              <a:endParaRPr lang="en-US" sz="569" dirty="0">
                <a:latin typeface="印品黑体" panose="00000500000000000000" pitchFamily="2" charset="-122"/>
                <a:ea typeface="印品黑体" panose="00000500000000000000" pitchFamily="2" charset="-122"/>
                <a:cs typeface="+mn-ea"/>
                <a:sym typeface="Arial" panose="020B0604020202020204" pitchFamily="34" charset="0"/>
              </a:endParaRPr>
            </a:p>
          </p:txBody>
        </p:sp>
      </p:grpSp>
      <p:grpSp>
        <p:nvGrpSpPr>
          <p:cNvPr id="2" name="组合 1"/>
          <p:cNvGrpSpPr/>
          <p:nvPr/>
        </p:nvGrpSpPr>
        <p:grpSpPr>
          <a:xfrm>
            <a:off x="194367" y="1052169"/>
            <a:ext cx="9825262" cy="3001659"/>
            <a:chOff x="2247900" y="1794314"/>
            <a:chExt cx="8915400" cy="3534616"/>
          </a:xfrm>
        </p:grpSpPr>
        <p:sp>
          <p:nvSpPr>
            <p:cNvPr id="55" name="Rectangle 3"/>
            <p:cNvSpPr>
              <a:spLocks noChangeArrowheads="1"/>
            </p:cNvSpPr>
            <p:nvPr/>
          </p:nvSpPr>
          <p:spPr bwMode="auto">
            <a:xfrm>
              <a:off x="2247900" y="1794314"/>
              <a:ext cx="8915400" cy="543635"/>
            </a:xfrm>
            <a:prstGeom prst="rect">
              <a:avLst/>
            </a:prstGeom>
            <a:noFill/>
            <a:ln>
              <a:noFill/>
            </a:ln>
            <a:effectLst/>
            <a:extLst>
              <a:ext uri="{909E8E84-426E-40DD-AFC4-6F175D3DCCD1}">
                <a14:hiddenFill xmlns:a14="http://schemas.microsoft.com/office/drawing/2010/main">
                  <a:solidFill>
                    <a:srgbClr val="46EB2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chemeClr val="accent1"/>
                </a:buClr>
                <a:buSzPct val="75000"/>
                <a:buFont typeface="Wingdings" charset="2"/>
                <a:buNone/>
                <a:defRPr/>
              </a:pPr>
              <a:endParaRPr kumimoji="1" lang="en-US" altLang="zh-CN" sz="2400" b="1" dirty="0">
                <a:solidFill>
                  <a:srgbClr val="002060"/>
                </a:solidFill>
                <a:latin typeface="宋体" charset="-122"/>
                <a:ea typeface="宋体" charset="-122"/>
              </a:endParaRPr>
            </a:p>
          </p:txBody>
        </p:sp>
        <p:sp>
          <p:nvSpPr>
            <p:cNvPr id="75" name="Text Box 34"/>
            <p:cNvSpPr txBox="1">
              <a:spLocks noChangeArrowheads="1"/>
            </p:cNvSpPr>
            <p:nvPr/>
          </p:nvSpPr>
          <p:spPr bwMode="auto">
            <a:xfrm>
              <a:off x="3311346" y="4508192"/>
              <a:ext cx="1726250" cy="82073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en-US" altLang="zh-CN" sz="2000" dirty="0">
                  <a:solidFill>
                    <a:schemeClr val="bg1"/>
                  </a:solidFill>
                  <a:latin typeface="Times New Roman" charset="0"/>
                  <a:ea typeface="宋体" charset="-122"/>
                </a:rPr>
                <a:t>Issuing bank</a:t>
              </a:r>
            </a:p>
            <a:p>
              <a:pPr algn="ctr">
                <a:spcBef>
                  <a:spcPct val="0"/>
                </a:spcBef>
                <a:buClrTx/>
                <a:buFontTx/>
                <a:buNone/>
              </a:pPr>
              <a:r>
                <a:rPr lang="zh-CN" altLang="en-US" sz="2000" dirty="0">
                  <a:solidFill>
                    <a:schemeClr val="bg1"/>
                  </a:solidFill>
                  <a:latin typeface="Times New Roman" charset="0"/>
                  <a:ea typeface="宋体" charset="-122"/>
                </a:rPr>
                <a:t>开证行</a:t>
              </a:r>
            </a:p>
          </p:txBody>
        </p:sp>
        <p:grpSp>
          <p:nvGrpSpPr>
            <p:cNvPr id="77" name="Group 35"/>
            <p:cNvGrpSpPr>
              <a:grpSpLocks/>
            </p:cNvGrpSpPr>
            <p:nvPr/>
          </p:nvGrpSpPr>
          <p:grpSpPr bwMode="auto">
            <a:xfrm>
              <a:off x="3359322" y="2643188"/>
              <a:ext cx="5108527" cy="822325"/>
              <a:chOff x="1249" y="1856"/>
              <a:chExt cx="3177" cy="518"/>
            </a:xfrm>
          </p:grpSpPr>
          <p:sp>
            <p:nvSpPr>
              <p:cNvPr id="116" name="Text Box 33"/>
              <p:cNvSpPr txBox="1">
                <a:spLocks noChangeArrowheads="1"/>
              </p:cNvSpPr>
              <p:nvPr/>
            </p:nvSpPr>
            <p:spPr bwMode="auto">
              <a:xfrm>
                <a:off x="3274" y="1856"/>
                <a:ext cx="1152" cy="48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en-US" altLang="zh-CN" sz="2000" dirty="0">
                    <a:solidFill>
                      <a:schemeClr val="bg1"/>
                    </a:solidFill>
                    <a:latin typeface="Times New Roman" charset="0"/>
                    <a:ea typeface="宋体" charset="-122"/>
                  </a:rPr>
                  <a:t>Beneficiary</a:t>
                </a:r>
              </a:p>
              <a:p>
                <a:pPr algn="ctr">
                  <a:spcBef>
                    <a:spcPct val="0"/>
                  </a:spcBef>
                  <a:buClrTx/>
                  <a:buFontTx/>
                  <a:buNone/>
                </a:pPr>
                <a:r>
                  <a:rPr lang="zh-CN" altLang="en-US" sz="2000" dirty="0">
                    <a:solidFill>
                      <a:schemeClr val="bg1"/>
                    </a:solidFill>
                    <a:latin typeface="Times New Roman" charset="0"/>
                    <a:ea typeface="宋体" charset="-122"/>
                  </a:rPr>
                  <a:t>受益人</a:t>
                </a:r>
                <a:r>
                  <a:rPr lang="en-US" altLang="zh-CN" sz="2000" dirty="0">
                    <a:solidFill>
                      <a:schemeClr val="bg1"/>
                    </a:solidFill>
                    <a:latin typeface="Times New Roman" charset="0"/>
                    <a:ea typeface="宋体" charset="-122"/>
                  </a:rPr>
                  <a:t>(</a:t>
                </a:r>
                <a:r>
                  <a:rPr lang="zh-CN" altLang="en-US" sz="2000" dirty="0">
                    <a:solidFill>
                      <a:schemeClr val="bg1"/>
                    </a:solidFill>
                    <a:latin typeface="Times New Roman" charset="0"/>
                    <a:ea typeface="宋体" charset="-122"/>
                  </a:rPr>
                  <a:t>卖</a:t>
                </a:r>
                <a:r>
                  <a:rPr lang="en-US" altLang="zh-CN" sz="2000" dirty="0">
                    <a:solidFill>
                      <a:schemeClr val="bg1"/>
                    </a:solidFill>
                    <a:latin typeface="Times New Roman" charset="0"/>
                    <a:ea typeface="宋体" charset="-122"/>
                  </a:rPr>
                  <a:t>)</a:t>
                </a:r>
              </a:p>
            </p:txBody>
          </p:sp>
          <p:sp>
            <p:nvSpPr>
              <p:cNvPr id="117" name="Text Box 34"/>
              <p:cNvSpPr txBox="1">
                <a:spLocks noChangeArrowheads="1"/>
              </p:cNvSpPr>
              <p:nvPr/>
            </p:nvSpPr>
            <p:spPr bwMode="auto">
              <a:xfrm>
                <a:off x="1249" y="1876"/>
                <a:ext cx="1044" cy="49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US" altLang="zh-CN" sz="2000" dirty="0">
                    <a:solidFill>
                      <a:schemeClr val="bg1"/>
                    </a:solidFill>
                    <a:latin typeface="Times New Roman" charset="0"/>
                    <a:ea typeface="宋体" charset="-122"/>
                  </a:rPr>
                  <a:t>Applicant</a:t>
                </a:r>
              </a:p>
              <a:p>
                <a:pPr algn="ctr" eaLnBrk="1" hangingPunct="1">
                  <a:spcBef>
                    <a:spcPct val="0"/>
                  </a:spcBef>
                  <a:buClrTx/>
                  <a:buFontTx/>
                  <a:buNone/>
                </a:pPr>
                <a:r>
                  <a:rPr kumimoji="1" lang="zh-CN" altLang="en-US" sz="2000" dirty="0">
                    <a:solidFill>
                      <a:schemeClr val="bg1"/>
                    </a:solidFill>
                    <a:latin typeface="Times New Roman" charset="0"/>
                    <a:ea typeface="宋体" charset="-122"/>
                  </a:rPr>
                  <a:t>申请人</a:t>
                </a:r>
                <a:r>
                  <a:rPr kumimoji="1" lang="en-US" altLang="zh-CN" sz="2000" dirty="0">
                    <a:solidFill>
                      <a:schemeClr val="bg1"/>
                    </a:solidFill>
                    <a:latin typeface="Times New Roman" charset="0"/>
                    <a:ea typeface="宋体" charset="-122"/>
                  </a:rPr>
                  <a:t>(</a:t>
                </a:r>
                <a:r>
                  <a:rPr kumimoji="1" lang="zh-CN" altLang="en-US" sz="2000" dirty="0">
                    <a:solidFill>
                      <a:schemeClr val="bg1"/>
                    </a:solidFill>
                    <a:latin typeface="Times New Roman" charset="0"/>
                    <a:ea typeface="宋体" charset="-122"/>
                  </a:rPr>
                  <a:t>买</a:t>
                </a:r>
                <a:r>
                  <a:rPr kumimoji="1" lang="en-US" altLang="zh-CN" sz="2000" dirty="0">
                    <a:solidFill>
                      <a:schemeClr val="bg1"/>
                    </a:solidFill>
                    <a:latin typeface="Times New Roman" charset="0"/>
                    <a:ea typeface="宋体" charset="-122"/>
                  </a:rPr>
                  <a:t>)</a:t>
                </a:r>
                <a:endParaRPr kumimoji="1" lang="zh-CN" altLang="en-US" sz="2000" dirty="0">
                  <a:solidFill>
                    <a:schemeClr val="bg1"/>
                  </a:solidFill>
                  <a:latin typeface="Times New Roman" charset="0"/>
                  <a:ea typeface="宋体" charset="-122"/>
                </a:endParaRPr>
              </a:p>
            </p:txBody>
          </p:sp>
        </p:grpSp>
        <p:sp>
          <p:nvSpPr>
            <p:cNvPr id="118" name="Text Box 34"/>
            <p:cNvSpPr txBox="1">
              <a:spLocks noChangeArrowheads="1"/>
            </p:cNvSpPr>
            <p:nvPr/>
          </p:nvSpPr>
          <p:spPr bwMode="auto">
            <a:xfrm>
              <a:off x="6557122" y="4255363"/>
              <a:ext cx="1968500" cy="106200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charset="2"/>
                <a:defRPr sz="2800" b="1">
                  <a:solidFill>
                    <a:schemeClr val="accent2"/>
                  </a:solidFill>
                  <a:latin typeface="Verdana" charset="0"/>
                </a:defRPr>
              </a:lvl1pPr>
              <a:lvl2pPr marL="742950" indent="-285750">
                <a:spcBef>
                  <a:spcPct val="20000"/>
                </a:spcBef>
                <a:buClr>
                  <a:schemeClr val="accent1"/>
                </a:buClr>
                <a:buFont typeface="Wingdings" charset="2"/>
                <a:buChar char="§"/>
                <a:defRPr sz="2800">
                  <a:solidFill>
                    <a:schemeClr val="tx1"/>
                  </a:solidFill>
                  <a:latin typeface="Arial" charset="0"/>
                </a:defRPr>
              </a:lvl2pPr>
              <a:lvl3pPr marL="1143000" indent="-228600">
                <a:spcBef>
                  <a:spcPct val="20000"/>
                </a:spcBef>
                <a:buClr>
                  <a:schemeClr val="tx1"/>
                </a:buClr>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US" altLang="zh-CN" sz="2000" dirty="0" smtClean="0">
                  <a:solidFill>
                    <a:schemeClr val="bg1"/>
                  </a:solidFill>
                  <a:latin typeface="Times New Roman" charset="0"/>
                  <a:ea typeface="宋体" charset="-122"/>
                </a:rPr>
                <a:t>Advising</a:t>
              </a:r>
              <a:r>
                <a:rPr lang="zh-CN" altLang="en-US" sz="2000" dirty="0" smtClean="0">
                  <a:solidFill>
                    <a:schemeClr val="bg1"/>
                  </a:solidFill>
                  <a:latin typeface="Times New Roman" charset="0"/>
                  <a:ea typeface="宋体" charset="-122"/>
                </a:rPr>
                <a:t>、</a:t>
              </a:r>
              <a:r>
                <a:rPr lang="en-US" altLang="zh-CN" sz="2000" dirty="0" smtClean="0">
                  <a:solidFill>
                    <a:schemeClr val="bg1"/>
                  </a:solidFill>
                  <a:latin typeface="Times New Roman" charset="0"/>
                  <a:ea typeface="宋体" charset="-122"/>
                </a:rPr>
                <a:t>Negotiating </a:t>
              </a:r>
              <a:r>
                <a:rPr lang="en-US" altLang="zh-CN" sz="2000" dirty="0">
                  <a:solidFill>
                    <a:schemeClr val="bg1"/>
                  </a:solidFill>
                  <a:latin typeface="Times New Roman" charset="0"/>
                  <a:ea typeface="宋体" charset="-122"/>
                </a:rPr>
                <a:t>bank</a:t>
              </a:r>
            </a:p>
            <a:p>
              <a:pPr algn="ctr" eaLnBrk="1" hangingPunct="1">
                <a:spcBef>
                  <a:spcPct val="0"/>
                </a:spcBef>
                <a:buClrTx/>
                <a:buFontTx/>
                <a:buNone/>
              </a:pPr>
              <a:r>
                <a:rPr lang="zh-CN" altLang="en-US" sz="2000" dirty="0" smtClean="0">
                  <a:solidFill>
                    <a:schemeClr val="bg1"/>
                  </a:solidFill>
                  <a:latin typeface="Times New Roman" charset="0"/>
                  <a:ea typeface="宋体" charset="-122"/>
                </a:rPr>
                <a:t>通知、议付行</a:t>
              </a:r>
              <a:endParaRPr lang="en-US" altLang="zh-CN" sz="2000" dirty="0" smtClean="0">
                <a:solidFill>
                  <a:schemeClr val="bg1"/>
                </a:solidFill>
                <a:latin typeface="Times New Roman" charset="0"/>
                <a:ea typeface="宋体" charset="-122"/>
              </a:endParaRPr>
            </a:p>
            <a:p>
              <a:pPr algn="ctr" eaLnBrk="1" hangingPunct="1">
                <a:spcBef>
                  <a:spcPct val="0"/>
                </a:spcBef>
                <a:buClrTx/>
                <a:buFontTx/>
                <a:buNone/>
              </a:pPr>
              <a:endParaRPr lang="zh-CN" altLang="en-US" sz="2000" dirty="0">
                <a:solidFill>
                  <a:schemeClr val="bg1"/>
                </a:solidFill>
                <a:latin typeface="Times New Roman" charset="0"/>
                <a:ea typeface="宋体" charset="-122"/>
              </a:endParaRPr>
            </a:p>
            <a:p>
              <a:pPr algn="ctr">
                <a:spcBef>
                  <a:spcPct val="0"/>
                </a:spcBef>
                <a:buClrTx/>
                <a:buFontTx/>
                <a:buNone/>
              </a:pPr>
              <a:endParaRPr lang="zh-CN" altLang="en-US" sz="2000" dirty="0">
                <a:solidFill>
                  <a:srgbClr val="0A1B2D"/>
                </a:solidFill>
                <a:latin typeface="Times New Roman" charset="0"/>
                <a:ea typeface="宋体" charset="-122"/>
              </a:endParaRPr>
            </a:p>
          </p:txBody>
        </p:sp>
      </p:grpSp>
    </p:spTree>
    <p:extLst>
      <p:ext uri="{BB962C8B-B14F-4D97-AF65-F5344CB8AC3E}">
        <p14:creationId xmlns:p14="http://schemas.microsoft.com/office/powerpoint/2010/main" val="168848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ppt_w+.3"/>
                                          </p:val>
                                        </p:tav>
                                        <p:tav tm="100000">
                                          <p:val>
                                            <p:strVal val="#ppt_w"/>
                                          </p:val>
                                        </p:tav>
                                      </p:tavLst>
                                    </p:anim>
                                    <p:anim calcmode="lin" valueType="num">
                                      <p:cBhvr>
                                        <p:cTn id="8" dur="1250" fill="hold"/>
                                        <p:tgtEl>
                                          <p:spTgt spid="4"/>
                                        </p:tgtEl>
                                        <p:attrNameLst>
                                          <p:attrName>ppt_h</p:attrName>
                                        </p:attrNameLst>
                                      </p:cBhvr>
                                      <p:tavLst>
                                        <p:tav tm="0">
                                          <p:val>
                                            <p:strVal val="#ppt_h"/>
                                          </p:val>
                                        </p:tav>
                                        <p:tav tm="100000">
                                          <p:val>
                                            <p:strVal val="#ppt_h"/>
                                          </p:val>
                                        </p:tav>
                                      </p:tavLst>
                                    </p:anim>
                                    <p:animEffect transition="in" filter="fade">
                                      <p:cBhvr>
                                        <p:cTn id="9" dur="1250"/>
                                        <p:tgtEl>
                                          <p:spTgt spid="4"/>
                                        </p:tgtEl>
                                      </p:cBhvr>
                                    </p:animEffect>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8e452c2b3b22845f47ad20f87675491796c728"/>
  <p:tag name="ISPRING_ULTRA_SCORM_COURSE_ID" val="97E95187-95E0-44D5-8CEC-4255C8AE3B4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58bc2ca122a22"/>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2451</TotalTime>
  <Words>2102</Words>
  <Application>Microsoft Macintosh PowerPoint</Application>
  <PresentationFormat>全屏显示(16:9)</PresentationFormat>
  <Paragraphs>191</Paragraphs>
  <Slides>29</Slides>
  <Notes>21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Calibri</vt:lpstr>
      <vt:lpstr>Kozuka Gothic Pro B</vt:lpstr>
      <vt:lpstr>Times New Roman</vt:lpstr>
      <vt:lpstr>Wingdings</vt:lpstr>
      <vt:lpstr>等线</vt:lpstr>
      <vt:lpstr>宋体</vt:lpstr>
      <vt:lpstr>微软雅黑</vt:lpstr>
      <vt:lpstr>印品黑体</vt:lpstr>
      <vt:lpstr>Arial</vt:lpstr>
      <vt:lpstr>Office 主题</vt:lpstr>
      <vt:lpstr>PowerPoint 演示文稿</vt:lpstr>
      <vt:lpstr>学习目标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课堂讨论结果</vt:lpstr>
      <vt:lpstr>PowerPoint 演示文稿</vt:lpstr>
      <vt:lpstr>               1.与信用证生效方面的软条款</vt:lpstr>
      <vt:lpstr>          2.与装运条件相关的软条款</vt:lpstr>
      <vt:lpstr>3.与付款条件相关的软条款</vt:lpstr>
      <vt:lpstr>3.与付款条件相关的软条款 </vt:lpstr>
      <vt:lpstr>4.其他类型的软条款</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58bc2ca122a22</dc:title>
  <dc:creator>China</dc:creator>
  <cp:lastModifiedBy>Microsoft Office 用户</cp:lastModifiedBy>
  <cp:revision>100</cp:revision>
  <dcterms:created xsi:type="dcterms:W3CDTF">2017-03-05T13:09:29Z</dcterms:created>
  <dcterms:modified xsi:type="dcterms:W3CDTF">2020-08-18T03:15:04Z</dcterms:modified>
</cp:coreProperties>
</file>