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6"/>
  </p:notesMasterIdLst>
  <p:sldIdLst>
    <p:sldId id="337" r:id="rId2"/>
    <p:sldId id="366" r:id="rId3"/>
    <p:sldId id="362" r:id="rId4"/>
    <p:sldId id="482" r:id="rId5"/>
    <p:sldId id="483" r:id="rId6"/>
    <p:sldId id="485" r:id="rId7"/>
    <p:sldId id="497" r:id="rId8"/>
    <p:sldId id="410" r:id="rId9"/>
    <p:sldId id="486" r:id="rId10"/>
    <p:sldId id="487" r:id="rId11"/>
    <p:sldId id="488" r:id="rId12"/>
    <p:sldId id="491" r:id="rId13"/>
    <p:sldId id="495" r:id="rId14"/>
    <p:sldId id="492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19D"/>
    <a:srgbClr val="FF9900"/>
    <a:srgbClr val="067C0C"/>
    <a:srgbClr val="133FCB"/>
    <a:srgbClr val="08A810"/>
    <a:srgbClr val="045408"/>
    <a:srgbClr val="FF0000"/>
    <a:srgbClr val="DE0000"/>
    <a:srgbClr val="AC0000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607" autoAdjust="0"/>
    <p:restoredTop sz="94635" autoAdjust="0"/>
  </p:normalViewPr>
  <p:slideViewPr>
    <p:cSldViewPr>
      <p:cViewPr>
        <p:scale>
          <a:sx n="90" d="100"/>
          <a:sy n="90" d="100"/>
        </p:scale>
        <p:origin x="-1284" y="-450"/>
      </p:cViewPr>
      <p:guideLst>
        <p:guide orient="horz" pos="1384"/>
        <p:guide orient="horz" pos="392"/>
        <p:guide orient="horz" pos="2406"/>
        <p:guide orient="horz" pos="2660"/>
        <p:guide orient="horz" pos="3048"/>
        <p:guide pos="230"/>
        <p:guide pos="2900"/>
        <p:guide pos="5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814"/>
        <p:guide pos="217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YC9R%%IL`)%}FTZ1J12`X5R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8890" y="-25400"/>
            <a:ext cx="12242800" cy="8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 flipH="1">
            <a:off x="611560" y="644526"/>
            <a:ext cx="8280920" cy="0"/>
          </a:xfrm>
          <a:prstGeom prst="line">
            <a:avLst/>
          </a:prstGeom>
          <a:noFill/>
          <a:ln w="19050" cmpd="sng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193"/>
          <p:cNvSpPr>
            <a:spLocks noEditPoints="1"/>
          </p:cNvSpPr>
          <p:nvPr userDrawn="1"/>
        </p:nvSpPr>
        <p:spPr bwMode="auto">
          <a:xfrm>
            <a:off x="106735" y="114771"/>
            <a:ext cx="514350" cy="503238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290" name="图片 3" descr="YC9R%%IL`)%}FTZ1J12`X5R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1115" y="-43180"/>
            <a:ext cx="9081770" cy="75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22310" y="4375785"/>
            <a:ext cx="79057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=""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3" y="836573"/>
            <a:ext cx="7376175" cy="3688088"/>
          </a:xfrm>
          <a:prstGeom prst="rect">
            <a:avLst/>
          </a:prstGeom>
        </p:spPr>
      </p:pic>
      <p:pic>
        <p:nvPicPr>
          <p:cNvPr id="61" name="网络歌手-仙境(伴奏)_背景音乐(网络歌手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32037" y="-5567"/>
            <a:ext cx="417077" cy="417077"/>
          </a:xfrm>
          <a:prstGeom prst="rect">
            <a:avLst/>
          </a:prstGeom>
        </p:spPr>
      </p:pic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2555776" y="1751498"/>
            <a:ext cx="5256584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200" i="0" dirty="0" smtClean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解热镇痛抗炎药之解热作用</a:t>
            </a:r>
            <a:endParaRPr lang="zh-CN" altLang="en-US" sz="3200" i="0" dirty="0">
              <a:solidFill>
                <a:srgbClr val="0070C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032077" y="2436762"/>
            <a:ext cx="4320481" cy="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15183" y="2968056"/>
            <a:ext cx="3813412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b="0" dirty="0" smtClean="0">
                <a:latin typeface="方正黑体简体" pitchFamily="2" charset="-122"/>
                <a:ea typeface="方正黑体简体" pitchFamily="2" charset="-122"/>
              </a:rPr>
              <a:t>    </a:t>
            </a:r>
            <a:r>
              <a:rPr lang="zh-CN" altLang="en-US" sz="2400" b="0" dirty="0" smtClean="0">
                <a:latin typeface="方正黑体简体" pitchFamily="2" charset="-122"/>
                <a:ea typeface="方正黑体简体" pitchFamily="2" charset="-122"/>
              </a:rPr>
              <a:t>主讲：魏菊香</a:t>
            </a:r>
            <a:endParaRPr lang="en-US" altLang="zh-CN" sz="2400" b="0" dirty="0" smtClean="0">
              <a:latin typeface="方正黑体简体" pitchFamily="2" charset="-122"/>
              <a:ea typeface="方正黑体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49"/>
                            </p:stCondLst>
                            <p:childTnLst>
                              <p:par>
                                <p:cTn id="18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9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99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13" grpId="0" bldLvl="0" autoUpdateAnimBg="0"/>
      <p:bldP spid="13" grpId="1" bldLvl="0" autoUpdateAnimBg="0"/>
      <p:bldP spid="13" grpId="2" bldLvl="0" autoUpdateAnimBg="0"/>
      <p:bldP spid="13" grpId="3" bldLvl="0" autoUpdateAnimBg="0"/>
      <p:bldP spid="13" grpId="4"/>
      <p:bldP spid="13" grpId="5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866775"/>
            <a:ext cx="5143535" cy="427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628" y="1214428"/>
            <a:ext cx="392909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抗疫英雄</a:t>
            </a:r>
            <a:r>
              <a:rPr lang="en-US" altLang="zh-CN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——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李兰娟院士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  <p:pic>
        <p:nvPicPr>
          <p:cNvPr id="4" name="图片 3" descr="IMG_256"/>
          <p:cNvPicPr/>
          <p:nvPr/>
        </p:nvPicPr>
        <p:blipFill>
          <a:blip r:embed="rId4"/>
          <a:stretch>
            <a:fillRect/>
          </a:stretch>
        </p:blipFill>
        <p:spPr>
          <a:xfrm>
            <a:off x="5143504" y="1714494"/>
            <a:ext cx="3810000" cy="34290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785800"/>
            <a:ext cx="6929454" cy="4143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43768" y="2143122"/>
            <a:ext cx="1714512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抗疫护士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8" y="857238"/>
            <a:ext cx="5072098" cy="37862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00694" y="2357436"/>
            <a:ext cx="2571768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抗疫医护人员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5"/>
          <p:cNvSpPr/>
          <p:nvPr/>
        </p:nvSpPr>
        <p:spPr bwMode="auto">
          <a:xfrm>
            <a:off x="108348" y="0"/>
            <a:ext cx="5320903" cy="5143500"/>
          </a:xfrm>
          <a:custGeom>
            <a:avLst/>
            <a:gdLst>
              <a:gd name="T0" fmla="*/ 0 w 7093217"/>
              <a:gd name="T1" fmla="*/ 0 h 6858000"/>
              <a:gd name="T2" fmla="*/ 7093217 w 7093217"/>
              <a:gd name="T3" fmla="*/ 0 h 6858000"/>
              <a:gd name="T4" fmla="*/ 4113150 w 7093217"/>
              <a:gd name="T5" fmla="*/ 6858000 h 6858000"/>
              <a:gd name="T6" fmla="*/ 0 w 7093217"/>
              <a:gd name="T7" fmla="*/ 6858000 h 6858000"/>
              <a:gd name="T8" fmla="*/ 0 w 7093217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3217" h="6858000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20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IMG_256"/>
          <p:cNvPicPr/>
          <p:nvPr/>
        </p:nvPicPr>
        <p:blipFill>
          <a:blip r:embed="rId4"/>
          <a:stretch>
            <a:fillRect/>
          </a:stretch>
        </p:blipFill>
        <p:spPr>
          <a:xfrm>
            <a:off x="2071670" y="571486"/>
            <a:ext cx="4067185" cy="30718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43636" y="2285998"/>
            <a:ext cx="3000364" cy="117722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对比国内与海外疫情数据，我们为生活在中国而自豪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  <p:pic>
        <p:nvPicPr>
          <p:cNvPr id="7" name="图片 6" descr="IMG_256"/>
          <p:cNvPicPr/>
          <p:nvPr/>
        </p:nvPicPr>
        <p:blipFill>
          <a:blip r:embed="rId5"/>
          <a:stretch>
            <a:fillRect/>
          </a:stretch>
        </p:blipFill>
        <p:spPr>
          <a:xfrm>
            <a:off x="2000232" y="3643320"/>
            <a:ext cx="4071966" cy="128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2285998"/>
            <a:ext cx="4143372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向“白衣战士”致敬！</a:t>
            </a:r>
            <a:endParaRPr lang="en-US" altLang="zh-CN" sz="2400" b="0" dirty="0" smtClean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  <a:p>
            <a:pPr eaLnBrk="1" hangingPunct="1"/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向我们伟大的祖国致敬！！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  <p:pic>
        <p:nvPicPr>
          <p:cNvPr id="10242" name="Picture 2" descr="C:\Users\admin\Documents\Tencent Files\474223285\Image\C2C\921401C40C3811006C541C5B04370E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6"/>
            <a:ext cx="3929090" cy="4071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0" r="5611"/>
          <a:stretch>
            <a:fillRect/>
          </a:stretch>
        </p:blipFill>
        <p:spPr bwMode="auto">
          <a:xfrm>
            <a:off x="0" y="0"/>
            <a:ext cx="9144000" cy="51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平行四边形 23"/>
          <p:cNvSpPr>
            <a:spLocks noChangeArrowheads="1"/>
          </p:cNvSpPr>
          <p:nvPr/>
        </p:nvSpPr>
        <p:spPr bwMode="auto">
          <a:xfrm>
            <a:off x="3786182" y="0"/>
            <a:ext cx="4667250" cy="5179219"/>
          </a:xfrm>
          <a:prstGeom prst="parallelogram">
            <a:avLst>
              <a:gd name="adj" fmla="val 30856"/>
            </a:avLst>
          </a:prstGeom>
          <a:solidFill>
            <a:srgbClr val="1BB3FE">
              <a:alpha val="71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等腰三角形 30"/>
          <p:cNvSpPr>
            <a:spLocks noChangeArrowheads="1"/>
          </p:cNvSpPr>
          <p:nvPr/>
        </p:nvSpPr>
        <p:spPr bwMode="auto">
          <a:xfrm rot="13729855">
            <a:off x="6994327" y="-254992"/>
            <a:ext cx="1546622" cy="1778000"/>
          </a:xfrm>
          <a:prstGeom prst="triangle">
            <a:avLst>
              <a:gd name="adj" fmla="val 50000"/>
            </a:avLst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等腰三角形 33"/>
          <p:cNvSpPr>
            <a:spLocks noChangeArrowheads="1"/>
          </p:cNvSpPr>
          <p:nvPr/>
        </p:nvSpPr>
        <p:spPr bwMode="auto">
          <a:xfrm rot="13729855">
            <a:off x="8370491" y="1213530"/>
            <a:ext cx="350044" cy="4032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等腰三角形 24"/>
          <p:cNvSpPr>
            <a:spLocks noChangeArrowheads="1"/>
          </p:cNvSpPr>
          <p:nvPr/>
        </p:nvSpPr>
        <p:spPr bwMode="auto">
          <a:xfrm rot="13729855">
            <a:off x="6382941" y="215107"/>
            <a:ext cx="607219" cy="698500"/>
          </a:xfrm>
          <a:prstGeom prst="triangle">
            <a:avLst>
              <a:gd name="adj" fmla="val 50000"/>
            </a:avLst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86314" y="857238"/>
            <a:ext cx="3643338" cy="902365"/>
            <a:chOff x="4770264" y="1122065"/>
            <a:chExt cx="3643338" cy="902365"/>
          </a:xfrm>
        </p:grpSpPr>
        <p:sp>
          <p:nvSpPr>
            <p:cNvPr id="38" name="文本框 25"/>
            <p:cNvSpPr txBox="1">
              <a:spLocks noChangeArrowheads="1"/>
            </p:cNvSpPr>
            <p:nvPr/>
          </p:nvSpPr>
          <p:spPr bwMode="auto">
            <a:xfrm>
              <a:off x="5343922" y="1194485"/>
              <a:ext cx="3069680" cy="82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正常体温维持在</a:t>
              </a:r>
              <a:r>
                <a:rPr lang="en-US" altLang="zh-CN" sz="24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37</a:t>
              </a:r>
              <a:r>
                <a:rPr lang="en-US" altLang="zh-CN" sz="2400" b="0" dirty="0" smtClean="0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℃</a:t>
              </a:r>
              <a:r>
                <a:rPr lang="zh-CN" altLang="en-US" sz="24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左右的原因</a:t>
              </a:r>
              <a:endPara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文本框 5"/>
            <p:cNvSpPr txBox="1">
              <a:spLocks noChangeArrowheads="1"/>
            </p:cNvSpPr>
            <p:nvPr/>
          </p:nvSpPr>
          <p:spPr bwMode="auto">
            <a:xfrm>
              <a:off x="4770264" y="1122065"/>
              <a:ext cx="711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00562" y="2071684"/>
            <a:ext cx="3329560" cy="597188"/>
            <a:chOff x="4417838" y="1823342"/>
            <a:chExt cx="3329560" cy="597188"/>
          </a:xfrm>
        </p:grpSpPr>
        <p:sp>
          <p:nvSpPr>
            <p:cNvPr id="39" name="文本框 26"/>
            <p:cNvSpPr txBox="1">
              <a:spLocks noChangeArrowheads="1"/>
            </p:cNvSpPr>
            <p:nvPr/>
          </p:nvSpPr>
          <p:spPr bwMode="auto">
            <a:xfrm>
              <a:off x="5062935" y="1958865"/>
              <a:ext cx="268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机体发热的原因</a:t>
              </a:r>
              <a:endPara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27"/>
            <p:cNvSpPr txBox="1">
              <a:spLocks noChangeArrowheads="1"/>
            </p:cNvSpPr>
            <p:nvPr/>
          </p:nvSpPr>
          <p:spPr bwMode="auto">
            <a:xfrm>
              <a:off x="4417838" y="1823342"/>
              <a:ext cx="711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43372" y="3286130"/>
            <a:ext cx="3315271" cy="884366"/>
            <a:chOff x="4230513" y="2671068"/>
            <a:chExt cx="3315271" cy="884366"/>
          </a:xfrm>
        </p:grpSpPr>
        <p:sp>
          <p:nvSpPr>
            <p:cNvPr id="40" name="文本框 28"/>
            <p:cNvSpPr txBox="1">
              <a:spLocks noChangeArrowheads="1"/>
            </p:cNvSpPr>
            <p:nvPr/>
          </p:nvSpPr>
          <p:spPr bwMode="auto">
            <a:xfrm>
              <a:off x="4861322" y="2724437"/>
              <a:ext cx="26844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解热镇痛抗炎药的解热机制</a:t>
              </a:r>
              <a:endParaRPr lang="zh-CN" altLang="en-US" sz="2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文本框 31"/>
            <p:cNvSpPr txBox="1">
              <a:spLocks noChangeArrowheads="1"/>
            </p:cNvSpPr>
            <p:nvPr/>
          </p:nvSpPr>
          <p:spPr bwMode="auto">
            <a:xfrm>
              <a:off x="4230513" y="2671068"/>
              <a:ext cx="711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sp>
        <p:nvSpPr>
          <p:cNvPr id="51" name="矩形 50"/>
          <p:cNvSpPr/>
          <p:nvPr>
            <p:custDataLst>
              <p:tags r:id="rId1"/>
            </p:custDataLst>
          </p:nvPr>
        </p:nvSpPr>
        <p:spPr>
          <a:xfrm>
            <a:off x="517947" y="1075358"/>
            <a:ext cx="885825" cy="8763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目</a:t>
            </a:r>
          </a:p>
        </p:txBody>
      </p:sp>
      <p:sp>
        <p:nvSpPr>
          <p:cNvPr id="52" name="矩形 51"/>
          <p:cNvSpPr/>
          <p:nvPr>
            <p:custDataLst>
              <p:tags r:id="rId2"/>
            </p:custDataLst>
          </p:nvPr>
        </p:nvSpPr>
        <p:spPr>
          <a:xfrm>
            <a:off x="994197" y="1878633"/>
            <a:ext cx="625475" cy="6191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录</a:t>
            </a:r>
          </a:p>
        </p:txBody>
      </p:sp>
      <p:sp>
        <p:nvSpPr>
          <p:cNvPr id="53" name="文本框 35"/>
          <p:cNvSpPr txBox="1"/>
          <p:nvPr>
            <p:custDataLst>
              <p:tags r:id="rId3"/>
            </p:custDataLst>
          </p:nvPr>
        </p:nvSpPr>
        <p:spPr>
          <a:xfrm>
            <a:off x="279345" y="2083470"/>
            <a:ext cx="738664" cy="2682786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3600" kern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2" grpId="0" animBg="1"/>
      <p:bldP spid="44" grpId="0" animBg="1"/>
      <p:bldP spid="51" grpId="0" animBg="1"/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8"/>
          <p:cNvSpPr>
            <a:spLocks noChangeArrowheads="1"/>
          </p:cNvSpPr>
          <p:nvPr/>
        </p:nvSpPr>
        <p:spPr bwMode="auto">
          <a:xfrm>
            <a:off x="3556398" y="1831181"/>
            <a:ext cx="5587603" cy="1481138"/>
          </a:xfrm>
          <a:prstGeom prst="parallelogram">
            <a:avLst>
              <a:gd name="adj" fmla="val 47034"/>
            </a:avLst>
          </a:prstGeom>
          <a:solidFill>
            <a:srgbClr val="0070C0">
              <a:alpha val="12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5"/>
          <p:cNvSpPr/>
          <p:nvPr/>
        </p:nvSpPr>
        <p:spPr bwMode="auto">
          <a:xfrm>
            <a:off x="108348" y="0"/>
            <a:ext cx="5320903" cy="5143500"/>
          </a:xfrm>
          <a:custGeom>
            <a:avLst/>
            <a:gdLst>
              <a:gd name="T0" fmla="*/ 0 w 7093217"/>
              <a:gd name="T1" fmla="*/ 0 h 6858000"/>
              <a:gd name="T2" fmla="*/ 7093217 w 7093217"/>
              <a:gd name="T3" fmla="*/ 0 h 6858000"/>
              <a:gd name="T4" fmla="*/ 4113150 w 7093217"/>
              <a:gd name="T5" fmla="*/ 6858000 h 6858000"/>
              <a:gd name="T6" fmla="*/ 0 w 7093217"/>
              <a:gd name="T7" fmla="*/ 6858000 h 6858000"/>
              <a:gd name="T8" fmla="*/ 0 w 7093217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3217" h="6858000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20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57686" y="1071552"/>
            <a:ext cx="4786314" cy="27755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en-US" altLang="zh-CN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01.</a:t>
            </a:r>
            <a:r>
              <a:rPr lang="zh-CN" altLang="en-US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正常体温维持</a:t>
            </a:r>
            <a:r>
              <a:rPr lang="en-US" altLang="zh-CN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37</a:t>
            </a:r>
            <a:r>
              <a:rPr lang="en-US" altLang="zh-CN" sz="2400" b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r>
              <a:rPr lang="zh-CN" altLang="en-US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左右的原因</a:t>
            </a:r>
            <a:endParaRPr lang="en-US" altLang="zh-CN" sz="2400" b="0" dirty="0" smtClean="0">
              <a:solidFill>
                <a:srgbClr val="FF000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eaLnBrk="1" hangingPunct="1"/>
            <a:r>
              <a:rPr lang="en-US" altLang="zh-CN" sz="2400" b="0" dirty="0" smtClean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在生理状态下，下丘脑体温调节中枢通过对产热和散热两个过程的精细调节，使产热和散热过程保持着动态平衡，维持正常体温</a:t>
            </a:r>
            <a:r>
              <a:rPr lang="en-US" altLang="zh-CN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37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度左右。</a:t>
            </a:r>
            <a:endParaRPr lang="en-US" altLang="zh-CN" sz="2400" b="0" dirty="0" smtClean="0"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eaLnBrk="1" hangingPunct="1"/>
            <a:endParaRPr lang="zh-CN" altLang="en-US" sz="3200" b="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8"/>
          <p:cNvSpPr>
            <a:spLocks noChangeArrowheads="1"/>
          </p:cNvSpPr>
          <p:nvPr/>
        </p:nvSpPr>
        <p:spPr bwMode="auto">
          <a:xfrm>
            <a:off x="3556398" y="1831181"/>
            <a:ext cx="5587603" cy="1481138"/>
          </a:xfrm>
          <a:prstGeom prst="parallelogram">
            <a:avLst>
              <a:gd name="adj" fmla="val 47034"/>
            </a:avLst>
          </a:prstGeom>
          <a:solidFill>
            <a:srgbClr val="0070C0">
              <a:alpha val="12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5"/>
          <p:cNvSpPr/>
          <p:nvPr/>
        </p:nvSpPr>
        <p:spPr bwMode="auto">
          <a:xfrm>
            <a:off x="108348" y="0"/>
            <a:ext cx="5320903" cy="5143500"/>
          </a:xfrm>
          <a:custGeom>
            <a:avLst/>
            <a:gdLst>
              <a:gd name="T0" fmla="*/ 0 w 7093217"/>
              <a:gd name="T1" fmla="*/ 0 h 6858000"/>
              <a:gd name="T2" fmla="*/ 7093217 w 7093217"/>
              <a:gd name="T3" fmla="*/ 0 h 6858000"/>
              <a:gd name="T4" fmla="*/ 4113150 w 7093217"/>
              <a:gd name="T5" fmla="*/ 6858000 h 6858000"/>
              <a:gd name="T6" fmla="*/ 0 w 7093217"/>
              <a:gd name="T7" fmla="*/ 6858000 h 6858000"/>
              <a:gd name="T8" fmla="*/ 0 w 7093217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3217" h="6858000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14744" y="1500181"/>
            <a:ext cx="5429256" cy="31469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en-US" altLang="zh-CN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02.</a:t>
            </a:r>
            <a:r>
              <a:rPr lang="zh-CN" altLang="en-US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引起机体发热的原因</a:t>
            </a:r>
            <a:endParaRPr lang="en-US" altLang="zh-CN" sz="2400" b="0" dirty="0" smtClean="0">
              <a:solidFill>
                <a:srgbClr val="FF000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en-US" altLang="zh-CN" sz="2400" b="0" dirty="0" smtClean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当细菌、病毒或抗原抗体复合物等外热原进入机体时，刺激中性粒细胞使之形成释放内热原，内热原促使下丘脑合成和释放的前列腺素增加，体温调定点上调，此时，机体产热增加，散热减少，引起发热。</a:t>
            </a:r>
            <a:endParaRPr lang="en-US" altLang="zh-CN" sz="2400" b="0" dirty="0" smtClean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  <a:p>
            <a:pPr eaLnBrk="1" hangingPunct="1"/>
            <a:endParaRPr lang="zh-CN" altLang="en-US" sz="3200" b="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8"/>
          <p:cNvSpPr>
            <a:spLocks noChangeArrowheads="1"/>
          </p:cNvSpPr>
          <p:nvPr/>
        </p:nvSpPr>
        <p:spPr bwMode="auto">
          <a:xfrm>
            <a:off x="3556398" y="1831181"/>
            <a:ext cx="5587603" cy="1481138"/>
          </a:xfrm>
          <a:prstGeom prst="parallelogram">
            <a:avLst>
              <a:gd name="adj" fmla="val 47034"/>
            </a:avLst>
          </a:prstGeom>
          <a:solidFill>
            <a:srgbClr val="0070C0">
              <a:alpha val="12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任意多边形 5"/>
          <p:cNvSpPr/>
          <p:nvPr/>
        </p:nvSpPr>
        <p:spPr bwMode="auto">
          <a:xfrm>
            <a:off x="108348" y="0"/>
            <a:ext cx="5320903" cy="5143500"/>
          </a:xfrm>
          <a:custGeom>
            <a:avLst/>
            <a:gdLst>
              <a:gd name="T0" fmla="*/ 0 w 7093217"/>
              <a:gd name="T1" fmla="*/ 0 h 6858000"/>
              <a:gd name="T2" fmla="*/ 7093217 w 7093217"/>
              <a:gd name="T3" fmla="*/ 0 h 6858000"/>
              <a:gd name="T4" fmla="*/ 4113150 w 7093217"/>
              <a:gd name="T5" fmla="*/ 6858000 h 6858000"/>
              <a:gd name="T6" fmla="*/ 0 w 7093217"/>
              <a:gd name="T7" fmla="*/ 6858000 h 6858000"/>
              <a:gd name="T8" fmla="*/ 0 w 7093217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3217" h="6858000">
                <a:moveTo>
                  <a:pt x="0" y="0"/>
                </a:moveTo>
                <a:lnTo>
                  <a:pt x="7093217" y="0"/>
                </a:lnTo>
                <a:lnTo>
                  <a:pt x="41131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20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29124" y="1785932"/>
            <a:ext cx="4714876" cy="2039002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en-US" altLang="zh-CN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03.</a:t>
            </a:r>
            <a:r>
              <a:rPr lang="zh-CN" altLang="en-US" sz="2400" b="0" dirty="0" smtClean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解热镇痛抗炎药的解热机制</a:t>
            </a:r>
            <a:endParaRPr lang="en-US" altLang="zh-CN" sz="2400" b="0" dirty="0" smtClean="0">
              <a:solidFill>
                <a:srgbClr val="FF000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eaLnBrk="1" hangingPunct="1"/>
            <a:r>
              <a:rPr lang="en-US" altLang="zh-CN" sz="2400" b="0" dirty="0" smtClean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通过抑制环氧化酶，使前列腺素合成减少，增加散热使体温下降，使体温调定点回复到正常水平。</a:t>
            </a:r>
            <a:endParaRPr lang="en-US" altLang="zh-CN" sz="2400" b="0" dirty="0" smtClean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  <a:p>
            <a:pPr eaLnBrk="1" hangingPunct="1"/>
            <a:endParaRPr lang="zh-CN" altLang="en-US" sz="3200" b="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2844" y="1428742"/>
            <a:ext cx="2886075" cy="2887266"/>
            <a:chOff x="1146572" y="1430465"/>
            <a:chExt cx="2886075" cy="2887266"/>
          </a:xfrm>
        </p:grpSpPr>
        <p:pic>
          <p:nvPicPr>
            <p:cNvPr id="56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207" y="1905525"/>
              <a:ext cx="1902619" cy="19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Block Arc 38"/>
            <p:cNvSpPr/>
            <p:nvPr/>
          </p:nvSpPr>
          <p:spPr bwMode="auto">
            <a:xfrm rot="2990966">
              <a:off x="1157883" y="1429870"/>
              <a:ext cx="2867025" cy="2868216"/>
            </a:xfrm>
            <a:custGeom>
              <a:avLst/>
              <a:gdLst>
                <a:gd name="T0" fmla="*/ 0 w 3823336"/>
                <a:gd name="T1" fmla="*/ 1911667 h 3823334"/>
                <a:gd name="T2" fmla="*/ 579354 w 3823336"/>
                <a:gd name="T3" fmla="*/ 540751 h 3823334"/>
                <a:gd name="T4" fmla="*/ 1966254 w 3823336"/>
                <a:gd name="T5" fmla="*/ 780 h 3823334"/>
                <a:gd name="T6" fmla="*/ 1948429 w 3823336"/>
                <a:gd name="T7" fmla="*/ 624761 h 3823334"/>
                <a:gd name="T8" fmla="*/ 1014407 w 3823336"/>
                <a:gd name="T9" fmla="*/ 988410 h 3823334"/>
                <a:gd name="T10" fmla="*/ 624235 w 3823336"/>
                <a:gd name="T11" fmla="*/ 1911667 h 3823334"/>
                <a:gd name="T12" fmla="*/ 0 w 3823336"/>
                <a:gd name="T13" fmla="*/ 1911667 h 382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3336" h="3823334">
                  <a:moveTo>
                    <a:pt x="0" y="1911667"/>
                  </a:moveTo>
                  <a:cubicBezTo>
                    <a:pt x="0" y="1395195"/>
                    <a:pt x="208976" y="900699"/>
                    <a:pt x="579354" y="540751"/>
                  </a:cubicBezTo>
                  <a:cubicBezTo>
                    <a:pt x="949732" y="180803"/>
                    <a:pt x="1449994" y="-13968"/>
                    <a:pt x="1966254" y="780"/>
                  </a:cubicBezTo>
                  <a:lnTo>
                    <a:pt x="1948429" y="624761"/>
                  </a:lnTo>
                  <a:cubicBezTo>
                    <a:pt x="1600748" y="614829"/>
                    <a:pt x="1263842" y="745999"/>
                    <a:pt x="1014407" y="988410"/>
                  </a:cubicBezTo>
                  <a:cubicBezTo>
                    <a:pt x="764972" y="1230821"/>
                    <a:pt x="624235" y="1563844"/>
                    <a:pt x="624235" y="1911667"/>
                  </a:cubicBezTo>
                  <a:lnTo>
                    <a:pt x="0" y="19116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  <p:sp>
          <p:nvSpPr>
            <p:cNvPr id="58" name="Block Arc 37"/>
            <p:cNvSpPr/>
            <p:nvPr/>
          </p:nvSpPr>
          <p:spPr bwMode="auto">
            <a:xfrm rot="19115698">
              <a:off x="1146572" y="1435229"/>
              <a:ext cx="2867025" cy="2868215"/>
            </a:xfrm>
            <a:custGeom>
              <a:avLst/>
              <a:gdLst>
                <a:gd name="T0" fmla="*/ 9943 w 3823334"/>
                <a:gd name="T1" fmla="*/ 1716950 h 3823336"/>
                <a:gd name="T2" fmla="*/ 1966253 w 3823334"/>
                <a:gd name="T3" fmla="*/ 779 h 3823336"/>
                <a:gd name="T4" fmla="*/ 1948428 w 3823334"/>
                <a:gd name="T5" fmla="*/ 624761 h 3823336"/>
                <a:gd name="T6" fmla="*/ 630932 w 3823334"/>
                <a:gd name="T7" fmla="*/ 1780533 h 3823336"/>
                <a:gd name="T8" fmla="*/ 9943 w 3823334"/>
                <a:gd name="T9" fmla="*/ 1716950 h 382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3334" h="3823336">
                  <a:moveTo>
                    <a:pt x="9943" y="1716950"/>
                  </a:moveTo>
                  <a:cubicBezTo>
                    <a:pt x="111937" y="720819"/>
                    <a:pt x="965323" y="-27813"/>
                    <a:pt x="1966253" y="779"/>
                  </a:cubicBezTo>
                  <a:lnTo>
                    <a:pt x="1948428" y="624761"/>
                  </a:lnTo>
                  <a:cubicBezTo>
                    <a:pt x="1274342" y="605505"/>
                    <a:pt x="699620" y="1109679"/>
                    <a:pt x="630932" y="1780533"/>
                  </a:cubicBezTo>
                  <a:lnTo>
                    <a:pt x="9943" y="1716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  <p:sp>
          <p:nvSpPr>
            <p:cNvPr id="59" name="Block Arc 40@|1FFC:2381804|FBC:16777215|LFC:16777215|LBC:16777215"/>
            <p:cNvSpPr/>
            <p:nvPr/>
          </p:nvSpPr>
          <p:spPr bwMode="auto">
            <a:xfrm rot="13947231">
              <a:off x="1153121" y="1450111"/>
              <a:ext cx="2868215" cy="2867025"/>
            </a:xfrm>
            <a:custGeom>
              <a:avLst/>
              <a:gdLst>
                <a:gd name="T0" fmla="*/ 0 w 3823336"/>
                <a:gd name="T1" fmla="*/ 1911668 h 3823336"/>
                <a:gd name="T2" fmla="*/ 579354 w 3823336"/>
                <a:gd name="T3" fmla="*/ 540751 h 3823336"/>
                <a:gd name="T4" fmla="*/ 1966255 w 3823336"/>
                <a:gd name="T5" fmla="*/ 779 h 3823336"/>
                <a:gd name="T6" fmla="*/ 1948429 w 3823336"/>
                <a:gd name="T7" fmla="*/ 624761 h 3823336"/>
                <a:gd name="T8" fmla="*/ 1014407 w 3823336"/>
                <a:gd name="T9" fmla="*/ 988411 h 3823336"/>
                <a:gd name="T10" fmla="*/ 624236 w 3823336"/>
                <a:gd name="T11" fmla="*/ 1911669 h 3823336"/>
                <a:gd name="T12" fmla="*/ 0 w 3823336"/>
                <a:gd name="T13" fmla="*/ 1911668 h 382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3336" h="3823336">
                  <a:moveTo>
                    <a:pt x="0" y="1911668"/>
                  </a:moveTo>
                  <a:cubicBezTo>
                    <a:pt x="0" y="1395196"/>
                    <a:pt x="208976" y="900700"/>
                    <a:pt x="579354" y="540751"/>
                  </a:cubicBezTo>
                  <a:cubicBezTo>
                    <a:pt x="949732" y="180802"/>
                    <a:pt x="1449994" y="-13968"/>
                    <a:pt x="1966255" y="779"/>
                  </a:cubicBezTo>
                  <a:lnTo>
                    <a:pt x="1948429" y="624761"/>
                  </a:lnTo>
                  <a:cubicBezTo>
                    <a:pt x="1600748" y="614829"/>
                    <a:pt x="1263841" y="745999"/>
                    <a:pt x="1014407" y="988411"/>
                  </a:cubicBezTo>
                  <a:cubicBezTo>
                    <a:pt x="764972" y="1230822"/>
                    <a:pt x="624236" y="1563846"/>
                    <a:pt x="624236" y="1911669"/>
                  </a:cubicBezTo>
                  <a:lnTo>
                    <a:pt x="0" y="19116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  <p:sp>
          <p:nvSpPr>
            <p:cNvPr id="60" name="Block Arc 39@|1FFC:14657585|FBC:16777215|LFC:16777215|LBC:16777215"/>
            <p:cNvSpPr/>
            <p:nvPr/>
          </p:nvSpPr>
          <p:spPr bwMode="auto">
            <a:xfrm rot="8470872">
              <a:off x="1164431" y="1439991"/>
              <a:ext cx="2868216" cy="2867025"/>
            </a:xfrm>
            <a:custGeom>
              <a:avLst/>
              <a:gdLst>
                <a:gd name="T0" fmla="*/ 0 w 3823336"/>
                <a:gd name="T1" fmla="*/ 1911667 h 3823334"/>
                <a:gd name="T2" fmla="*/ 579354 w 3823336"/>
                <a:gd name="T3" fmla="*/ 540751 h 3823334"/>
                <a:gd name="T4" fmla="*/ 1966254 w 3823336"/>
                <a:gd name="T5" fmla="*/ 780 h 3823334"/>
                <a:gd name="T6" fmla="*/ 1948429 w 3823336"/>
                <a:gd name="T7" fmla="*/ 624761 h 3823334"/>
                <a:gd name="T8" fmla="*/ 1014407 w 3823336"/>
                <a:gd name="T9" fmla="*/ 988410 h 3823334"/>
                <a:gd name="T10" fmla="*/ 624235 w 3823336"/>
                <a:gd name="T11" fmla="*/ 1911667 h 3823334"/>
                <a:gd name="T12" fmla="*/ 0 w 3823336"/>
                <a:gd name="T13" fmla="*/ 1911667 h 382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3336" h="3823334">
                  <a:moveTo>
                    <a:pt x="0" y="1911667"/>
                  </a:moveTo>
                  <a:cubicBezTo>
                    <a:pt x="0" y="1395195"/>
                    <a:pt x="208976" y="900699"/>
                    <a:pt x="579354" y="540751"/>
                  </a:cubicBezTo>
                  <a:cubicBezTo>
                    <a:pt x="949732" y="180803"/>
                    <a:pt x="1449994" y="-13968"/>
                    <a:pt x="1966254" y="780"/>
                  </a:cubicBezTo>
                  <a:lnTo>
                    <a:pt x="1948429" y="624761"/>
                  </a:lnTo>
                  <a:cubicBezTo>
                    <a:pt x="1600748" y="614829"/>
                    <a:pt x="1263842" y="745999"/>
                    <a:pt x="1014407" y="988410"/>
                  </a:cubicBezTo>
                  <a:cubicBezTo>
                    <a:pt x="764972" y="1230821"/>
                    <a:pt x="624235" y="1563844"/>
                    <a:pt x="624235" y="1911667"/>
                  </a:cubicBezTo>
                  <a:lnTo>
                    <a:pt x="0" y="19116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endParaRPr lang="zh-CN" altLang="en-US"/>
            </a:p>
          </p:txBody>
        </p:sp>
        <p:sp>
          <p:nvSpPr>
            <p:cNvPr id="61" name="Isosceles Triangle 41@|1FFC:1554685|FBC:16777215|LFC:16777215|LBC:16777215"/>
            <p:cNvSpPr>
              <a:spLocks noChangeArrowheads="1"/>
            </p:cNvSpPr>
            <p:nvPr/>
          </p:nvSpPr>
          <p:spPr bwMode="auto">
            <a:xfrm rot="2938533">
              <a:off x="1557338" y="1729312"/>
              <a:ext cx="686991" cy="26789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Isosceles Triangle 42@|1FFC:4308095|FBC:16777215|LFC:16777215|LBC:16777215"/>
            <p:cNvSpPr>
              <a:spLocks noChangeArrowheads="1"/>
            </p:cNvSpPr>
            <p:nvPr/>
          </p:nvSpPr>
          <p:spPr bwMode="auto">
            <a:xfrm rot="8461846">
              <a:off x="3249217" y="2085310"/>
              <a:ext cx="686990" cy="269081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Isosceles Triangle 43@|1FFC:14657585|FBC:16777215|LFC:16777215|LBC:16777215"/>
            <p:cNvSpPr>
              <a:spLocks noChangeArrowheads="1"/>
            </p:cNvSpPr>
            <p:nvPr/>
          </p:nvSpPr>
          <p:spPr bwMode="auto">
            <a:xfrm rot="14072155">
              <a:off x="2883099" y="3740873"/>
              <a:ext cx="686991" cy="26908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4" name="Isosceles Triangle 44@|1FFC:2381804|FBC:16777215|LFC:16777215|LBC:16777215"/>
            <p:cNvSpPr>
              <a:spLocks noChangeArrowheads="1"/>
            </p:cNvSpPr>
            <p:nvPr/>
          </p:nvSpPr>
          <p:spPr bwMode="auto">
            <a:xfrm rot="19459204">
              <a:off x="1197769" y="3366423"/>
              <a:ext cx="686991" cy="269081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593182" y="1562625"/>
              <a:ext cx="268343" cy="2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93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255043" y="3937922"/>
              <a:ext cx="268343" cy="2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94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1265635" y="2571085"/>
              <a:ext cx="268343" cy="2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95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3621882" y="2971135"/>
              <a:ext cx="268343" cy="2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71868" y="1428742"/>
            <a:ext cx="50006" cy="2950369"/>
            <a:chOff x="4744641" y="1373316"/>
            <a:chExt cx="50006" cy="2950369"/>
          </a:xfrm>
        </p:grpSpPr>
        <p:sp>
          <p:nvSpPr>
            <p:cNvPr id="96" name="矩形 39"/>
            <p:cNvSpPr>
              <a:spLocks noChangeArrowheads="1"/>
            </p:cNvSpPr>
            <p:nvPr/>
          </p:nvSpPr>
          <p:spPr bwMode="auto">
            <a:xfrm>
              <a:off x="4744641" y="1373316"/>
              <a:ext cx="50006" cy="74175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7" name="矩形 40"/>
            <p:cNvSpPr>
              <a:spLocks noChangeArrowheads="1"/>
            </p:cNvSpPr>
            <p:nvPr/>
          </p:nvSpPr>
          <p:spPr bwMode="auto">
            <a:xfrm>
              <a:off x="4744641" y="2107931"/>
              <a:ext cx="50006" cy="7405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8" name="矩形 41"/>
            <p:cNvSpPr>
              <a:spLocks noChangeArrowheads="1"/>
            </p:cNvSpPr>
            <p:nvPr/>
          </p:nvSpPr>
          <p:spPr bwMode="auto">
            <a:xfrm>
              <a:off x="4744641" y="2848500"/>
              <a:ext cx="50006" cy="7405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9" name="矩形 42"/>
            <p:cNvSpPr>
              <a:spLocks noChangeArrowheads="1"/>
            </p:cNvSpPr>
            <p:nvPr/>
          </p:nvSpPr>
          <p:spPr bwMode="auto">
            <a:xfrm>
              <a:off x="4744641" y="3583116"/>
              <a:ext cx="50006" cy="7405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7620" y="1571618"/>
            <a:ext cx="5286380" cy="265455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发热是机体的防御反应，不同热型又是诊断疾病的重要依据。故一般的发热可不必急于用解热药，但体温过高或持久发热可消耗体力，引起头痛、失眠、昏迷等，尤其小儿易致惊厥，危害重要器官功能，此时应能及时使用解热药以缓解症状。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Tencent Files\474223285\Image\C2C\A24CC5ED23A3FFF1A8EC93E176DD3A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6"/>
            <a:ext cx="4762500" cy="3619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2428874"/>
            <a:ext cx="2786082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新冠肺炎的主要症状之一：发热。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714362"/>
            <a:ext cx="5238750" cy="4214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963931" y="2513323"/>
            <a:ext cx="2786082" cy="80581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新冠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肺炎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的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吹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哨人</a:t>
            </a:r>
            <a:r>
              <a:rPr lang="en-US" altLang="zh-CN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——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李文亮医生</a:t>
            </a:r>
            <a:endParaRPr lang="en-US" altLang="zh-CN" sz="2400" b="0" dirty="0" smtClean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785800"/>
            <a:ext cx="4929222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15008" y="1785932"/>
            <a:ext cx="2786082" cy="154655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eaLnBrk="1" hangingPunct="1"/>
            <a:r>
              <a:rPr lang="zh-CN" altLang="en-US" sz="2400" b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第一个发出新冠病毒“人传人”的警告，抗疫英雄</a:t>
            </a:r>
            <a:r>
              <a:rPr lang="en-US" altLang="zh-CN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——</a:t>
            </a:r>
            <a:r>
              <a:rPr lang="zh-CN" altLang="en-US" sz="2400" b="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  <a:sym typeface="+mn-ea"/>
              </a:rPr>
              <a:t>钟南山院士</a:t>
            </a:r>
            <a:endParaRPr lang="zh-CN" altLang="en-US" sz="2400" b="0" dirty="0">
              <a:latin typeface="方正正粗黑简体" panose="02000000000000000000" pitchFamily="2" charset="-122"/>
              <a:ea typeface="方正正粗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221403"/>
  <p:tag name="MH_LIBRARY" val="GRAPHIC"/>
  <p:tag name="MH_ORDER" val="Rectangle 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221403"/>
  <p:tag name="MH_LIBRARY" val="GRAPHIC"/>
  <p:tag name="MH_ORDER" val="Rectangle 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221403"/>
  <p:tag name="MH_LIBRARY" val="GRAPHIC"/>
  <p:tag name="MH_ORDER" val="文本框 35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337</Words>
  <Application>WPS 演示</Application>
  <PresentationFormat>全屏显示(16:9)</PresentationFormat>
  <Paragraphs>45</Paragraphs>
  <Slides>14</Slides>
  <Notes>14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微笑PPT - 小A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558</dc:title>
  <dc:creator>Administrator</dc:creator>
  <cp:lastModifiedBy>admin</cp:lastModifiedBy>
  <cp:revision>341</cp:revision>
  <dcterms:created xsi:type="dcterms:W3CDTF">2010-02-22T07:41:00Z</dcterms:created>
  <dcterms:modified xsi:type="dcterms:W3CDTF">2020-08-17T22:26:33Z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