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Override PartName="/ppt/tags/tag3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3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>
  <p:sldMasterIdLst>
    <p:sldMasterId id="2147483648" r:id="rId1"/>
  </p:sldMasterIdLst>
  <p:notesMasterIdLst>
    <p:notesMasterId r:id="rId17"/>
  </p:notesMasterIdLst>
  <p:sldIdLst>
    <p:sldId id="337" r:id="rId2"/>
    <p:sldId id="366" r:id="rId3"/>
    <p:sldId id="362" r:id="rId4"/>
    <p:sldId id="482" r:id="rId5"/>
    <p:sldId id="483" r:id="rId6"/>
    <p:sldId id="410" r:id="rId7"/>
    <p:sldId id="412" r:id="rId8"/>
    <p:sldId id="486" r:id="rId9"/>
    <p:sldId id="487" r:id="rId10"/>
    <p:sldId id="493" r:id="rId11"/>
    <p:sldId id="488" r:id="rId12"/>
    <p:sldId id="490" r:id="rId13"/>
    <p:sldId id="494" r:id="rId14"/>
    <p:sldId id="492" r:id="rId15"/>
    <p:sldId id="491" r:id="rId16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1pPr>
    <a:lvl2pPr marL="422910" indent="-6032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2pPr>
    <a:lvl3pPr marL="847725" indent="-12192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3pPr>
    <a:lvl4pPr marL="1271905" indent="-18415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4pPr>
    <a:lvl5pPr marL="1695450" indent="-244475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5pPr>
    <a:lvl6pPr marL="181356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6pPr>
    <a:lvl7pPr marL="217614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7pPr>
    <a:lvl8pPr marL="2539365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8pPr>
    <a:lvl9pPr marL="2901950" algn="l" defTabSz="72517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华文细黑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319D"/>
    <a:srgbClr val="FF9900"/>
    <a:srgbClr val="067C0C"/>
    <a:srgbClr val="133FCB"/>
    <a:srgbClr val="08A810"/>
    <a:srgbClr val="045408"/>
    <a:srgbClr val="FF0000"/>
    <a:srgbClr val="DE0000"/>
    <a:srgbClr val="AC0000"/>
    <a:srgbClr val="DDDDDD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607" autoAdjust="0"/>
    <p:restoredTop sz="94651" autoAdjust="0"/>
  </p:normalViewPr>
  <p:slideViewPr>
    <p:cSldViewPr>
      <p:cViewPr>
        <p:scale>
          <a:sx n="90" d="100"/>
          <a:sy n="90" d="100"/>
        </p:scale>
        <p:origin x="-1284" y="-450"/>
      </p:cViewPr>
      <p:guideLst>
        <p:guide orient="horz" pos="1384"/>
        <p:guide orient="horz" pos="392"/>
        <p:guide orient="horz" pos="2406"/>
        <p:guide orient="horz" pos="2660"/>
        <p:guide orient="horz" pos="3048"/>
        <p:guide pos="230"/>
        <p:guide pos="2900"/>
        <p:guide pos="5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2148" y="-108"/>
      </p:cViewPr>
      <p:guideLst>
        <p:guide orient="horz" pos="2814"/>
        <p:guide pos="217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>
              <a:defRPr sz="1200" b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/>
            </a:lvl1pPr>
          </a:lstStyle>
          <a:p>
            <a:pPr>
              <a:defRPr/>
            </a:pPr>
            <a:fld id="{CA5E8DB0-55DC-4221-A99C-988BCD133BF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2291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84772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27190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6954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120265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544445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967990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392170" algn="l" defTabSz="84836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1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2</a:t>
            </a:fld>
            <a:endParaRPr lang="en-US" altLang="zh-C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5E8DB0-55DC-4221-A99C-988BCD133BF3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图片 3" descr="YC9R%%IL`)%}FTZ1J12`X5R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8890" y="-25400"/>
            <a:ext cx="12242800" cy="819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4"/>
            <a:ext cx="5486400" cy="425055"/>
          </a:xfrm>
          <a:prstGeom prst="rect">
            <a:avLst/>
          </a:prstGeom>
        </p:spPr>
        <p:txBody>
          <a:bodyPr lIns="72545" tIns="36273" rIns="72545" bIns="36273" anchor="b"/>
          <a:lstStyle>
            <a:lvl1pPr algn="l">
              <a:defRPr sz="1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2900"/>
            </a:lvl1pPr>
            <a:lvl2pPr marL="424180" indent="0">
              <a:buNone/>
              <a:defRPr sz="2600"/>
            </a:lvl2pPr>
            <a:lvl3pPr marL="848360" indent="0">
              <a:buNone/>
              <a:defRPr sz="2200"/>
            </a:lvl3pPr>
            <a:lvl4pPr marL="1271905" indent="0">
              <a:buNone/>
              <a:defRPr sz="1900"/>
            </a:lvl4pPr>
            <a:lvl5pPr marL="1696085" indent="0">
              <a:buNone/>
              <a:defRPr sz="1900"/>
            </a:lvl5pPr>
            <a:lvl6pPr marL="2120265" indent="0">
              <a:buNone/>
              <a:defRPr sz="1900"/>
            </a:lvl6pPr>
            <a:lvl7pPr marL="2544445" indent="0">
              <a:buNone/>
              <a:defRPr sz="1900"/>
            </a:lvl7pPr>
            <a:lvl8pPr marL="2967990" indent="0">
              <a:buNone/>
              <a:defRPr sz="1900"/>
            </a:lvl8pPr>
            <a:lvl9pPr marL="3392170" indent="0">
              <a:buNone/>
              <a:defRPr sz="19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9"/>
            <a:ext cx="5486400" cy="603645"/>
          </a:xfrm>
          <a:prstGeom prst="rect">
            <a:avLst/>
          </a:prstGeom>
        </p:spPr>
        <p:txBody>
          <a:bodyPr lIns="72545" tIns="36273" rIns="72545" bIns="36273"/>
          <a:lstStyle>
            <a:lvl1pPr marL="0" indent="0">
              <a:buNone/>
              <a:defRPr sz="1300"/>
            </a:lvl1pPr>
            <a:lvl2pPr marL="424180" indent="0">
              <a:buNone/>
              <a:defRPr sz="1100"/>
            </a:lvl2pPr>
            <a:lvl3pPr marL="848360" indent="0">
              <a:buNone/>
              <a:defRPr sz="1000"/>
            </a:lvl3pPr>
            <a:lvl4pPr marL="1271905" indent="0">
              <a:buNone/>
              <a:defRPr sz="800"/>
            </a:lvl4pPr>
            <a:lvl5pPr marL="1696085" indent="0">
              <a:buNone/>
              <a:defRPr sz="800"/>
            </a:lvl5pPr>
            <a:lvl6pPr marL="2120265" indent="0">
              <a:buNone/>
              <a:defRPr sz="800"/>
            </a:lvl6pPr>
            <a:lvl7pPr marL="2544445" indent="0">
              <a:buNone/>
              <a:defRPr sz="800"/>
            </a:lvl7pPr>
            <a:lvl8pPr marL="2967990" indent="0">
              <a:buNone/>
              <a:defRPr sz="800"/>
            </a:lvl8pPr>
            <a:lvl9pPr marL="3392170" indent="0">
              <a:buNone/>
              <a:defRPr sz="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8671" y="87314"/>
            <a:ext cx="8206671" cy="486455"/>
          </a:xfrm>
          <a:prstGeom prst="rect">
            <a:avLst/>
          </a:prstGeom>
        </p:spPr>
        <p:txBody>
          <a:bodyPr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671" y="735920"/>
            <a:ext cx="8206671" cy="4029982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4638" y="86922"/>
            <a:ext cx="2051050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68318" y="86922"/>
            <a:ext cx="6003925" cy="4679156"/>
          </a:xfrm>
          <a:prstGeom prst="rect">
            <a:avLst/>
          </a:prstGeom>
        </p:spPr>
        <p:txBody>
          <a:bodyPr vert="eaVert" lIns="72545" tIns="36273" rIns="72545" bIns="36273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46"/>
          <p:cNvCxnSpPr>
            <a:cxnSpLocks noChangeShapeType="1"/>
          </p:cNvCxnSpPr>
          <p:nvPr userDrawn="1"/>
        </p:nvCxnSpPr>
        <p:spPr bwMode="auto">
          <a:xfrm flipH="1">
            <a:off x="611560" y="644526"/>
            <a:ext cx="8280920" cy="0"/>
          </a:xfrm>
          <a:prstGeom prst="line">
            <a:avLst/>
          </a:prstGeom>
          <a:noFill/>
          <a:ln w="19050" cmpd="sng">
            <a:solidFill>
              <a:srgbClr val="0070C0"/>
            </a:solidFill>
            <a:rou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Freeform 193"/>
          <p:cNvSpPr>
            <a:spLocks noEditPoints="1"/>
          </p:cNvSpPr>
          <p:nvPr userDrawn="1"/>
        </p:nvSpPr>
        <p:spPr bwMode="auto">
          <a:xfrm>
            <a:off x="106735" y="114771"/>
            <a:ext cx="514350" cy="503238"/>
          </a:xfrm>
          <a:custGeom>
            <a:avLst/>
            <a:gdLst>
              <a:gd name="T0" fmla="*/ 1180 w 2674"/>
              <a:gd name="T1" fmla="*/ 209 h 2622"/>
              <a:gd name="T2" fmla="*/ 951 w 2674"/>
              <a:gd name="T3" fmla="*/ 61 h 2622"/>
              <a:gd name="T4" fmla="*/ 734 w 2674"/>
              <a:gd name="T5" fmla="*/ 1 h 2622"/>
              <a:gd name="T6" fmla="*/ 534 w 2674"/>
              <a:gd name="T7" fmla="*/ 19 h 2622"/>
              <a:gd name="T8" fmla="*/ 359 w 2674"/>
              <a:gd name="T9" fmla="*/ 101 h 2622"/>
              <a:gd name="T10" fmla="*/ 211 w 2674"/>
              <a:gd name="T11" fmla="*/ 236 h 2622"/>
              <a:gd name="T12" fmla="*/ 99 w 2674"/>
              <a:gd name="T13" fmla="*/ 413 h 2622"/>
              <a:gd name="T14" fmla="*/ 26 w 2674"/>
              <a:gd name="T15" fmla="*/ 619 h 2622"/>
              <a:gd name="T16" fmla="*/ 0 w 2674"/>
              <a:gd name="T17" fmla="*/ 842 h 2622"/>
              <a:gd name="T18" fmla="*/ 25 w 2674"/>
              <a:gd name="T19" fmla="*/ 1072 h 2622"/>
              <a:gd name="T20" fmla="*/ 107 w 2674"/>
              <a:gd name="T21" fmla="*/ 1297 h 2622"/>
              <a:gd name="T22" fmla="*/ 288 w 2674"/>
              <a:gd name="T23" fmla="*/ 1582 h 2622"/>
              <a:gd name="T24" fmla="*/ 563 w 2674"/>
              <a:gd name="T25" fmla="*/ 1914 h 2622"/>
              <a:gd name="T26" fmla="*/ 993 w 2674"/>
              <a:gd name="T27" fmla="*/ 2334 h 2622"/>
              <a:gd name="T28" fmla="*/ 1336 w 2674"/>
              <a:gd name="T29" fmla="*/ 2622 h 2622"/>
              <a:gd name="T30" fmla="*/ 1456 w 2674"/>
              <a:gd name="T31" fmla="*/ 2527 h 2622"/>
              <a:gd name="T32" fmla="*/ 1963 w 2674"/>
              <a:gd name="T33" fmla="*/ 2067 h 2622"/>
              <a:gd name="T34" fmla="*/ 2254 w 2674"/>
              <a:gd name="T35" fmla="*/ 1752 h 2622"/>
              <a:gd name="T36" fmla="*/ 2501 w 2674"/>
              <a:gd name="T37" fmla="*/ 1411 h 2622"/>
              <a:gd name="T38" fmla="*/ 2615 w 2674"/>
              <a:gd name="T39" fmla="*/ 1186 h 2622"/>
              <a:gd name="T40" fmla="*/ 2668 w 2674"/>
              <a:gd name="T41" fmla="*/ 956 h 2622"/>
              <a:gd name="T42" fmla="*/ 2667 w 2674"/>
              <a:gd name="T43" fmla="*/ 728 h 2622"/>
              <a:gd name="T44" fmla="*/ 2617 w 2674"/>
              <a:gd name="T45" fmla="*/ 513 h 2622"/>
              <a:gd name="T46" fmla="*/ 2523 w 2674"/>
              <a:gd name="T47" fmla="*/ 320 h 2622"/>
              <a:gd name="T48" fmla="*/ 2393 w 2674"/>
              <a:gd name="T49" fmla="*/ 163 h 2622"/>
              <a:gd name="T50" fmla="*/ 2231 w 2674"/>
              <a:gd name="T51" fmla="*/ 53 h 2622"/>
              <a:gd name="T52" fmla="*/ 2042 w 2674"/>
              <a:gd name="T53" fmla="*/ 1 h 2622"/>
              <a:gd name="T54" fmla="*/ 1834 w 2674"/>
              <a:gd name="T55" fmla="*/ 21 h 2622"/>
              <a:gd name="T56" fmla="*/ 1610 w 2674"/>
              <a:gd name="T57" fmla="*/ 124 h 2622"/>
              <a:gd name="T58" fmla="*/ 1376 w 2674"/>
              <a:gd name="T59" fmla="*/ 318 h 2622"/>
              <a:gd name="T60" fmla="*/ 2284 w 2674"/>
              <a:gd name="T61" fmla="*/ 1347 h 2622"/>
              <a:gd name="T62" fmla="*/ 2213 w 2674"/>
              <a:gd name="T63" fmla="*/ 1319 h 2622"/>
              <a:gd name="T64" fmla="*/ 2159 w 2674"/>
              <a:gd name="T65" fmla="*/ 1265 h 2622"/>
              <a:gd name="T66" fmla="*/ 1500 w 2674"/>
              <a:gd name="T67" fmla="*/ 1239 h 2622"/>
              <a:gd name="T68" fmla="*/ 1461 w 2674"/>
              <a:gd name="T69" fmla="*/ 1196 h 2622"/>
              <a:gd name="T70" fmla="*/ 1207 w 2674"/>
              <a:gd name="T71" fmla="*/ 1981 h 2622"/>
              <a:gd name="T72" fmla="*/ 1160 w 2674"/>
              <a:gd name="T73" fmla="*/ 2003 h 2622"/>
              <a:gd name="T74" fmla="*/ 1107 w 2674"/>
              <a:gd name="T75" fmla="*/ 1970 h 2622"/>
              <a:gd name="T76" fmla="*/ 812 w 2674"/>
              <a:gd name="T77" fmla="*/ 1169 h 2622"/>
              <a:gd name="T78" fmla="*/ 766 w 2674"/>
              <a:gd name="T79" fmla="*/ 1208 h 2622"/>
              <a:gd name="T80" fmla="*/ 314 w 2674"/>
              <a:gd name="T81" fmla="*/ 1198 h 2622"/>
              <a:gd name="T82" fmla="*/ 286 w 2674"/>
              <a:gd name="T83" fmla="*/ 1144 h 2622"/>
              <a:gd name="T84" fmla="*/ 324 w 2674"/>
              <a:gd name="T85" fmla="*/ 1083 h 2622"/>
              <a:gd name="T86" fmla="*/ 855 w 2674"/>
              <a:gd name="T87" fmla="*/ 357 h 2622"/>
              <a:gd name="T88" fmla="*/ 904 w 2674"/>
              <a:gd name="T89" fmla="*/ 317 h 2622"/>
              <a:gd name="T90" fmla="*/ 952 w 2674"/>
              <a:gd name="T91" fmla="*/ 332 h 2622"/>
              <a:gd name="T92" fmla="*/ 1333 w 2674"/>
              <a:gd name="T93" fmla="*/ 691 h 2622"/>
              <a:gd name="T94" fmla="*/ 1361 w 2674"/>
              <a:gd name="T95" fmla="*/ 648 h 2622"/>
              <a:gd name="T96" fmla="*/ 1411 w 2674"/>
              <a:gd name="T97" fmla="*/ 642 h 2622"/>
              <a:gd name="T98" fmla="*/ 1453 w 2674"/>
              <a:gd name="T99" fmla="*/ 687 h 2622"/>
              <a:gd name="T100" fmla="*/ 2144 w 2674"/>
              <a:gd name="T101" fmla="*/ 1065 h 2622"/>
              <a:gd name="T102" fmla="*/ 2205 w 2674"/>
              <a:gd name="T103" fmla="*/ 991 h 2622"/>
              <a:gd name="T104" fmla="*/ 2294 w 2674"/>
              <a:gd name="T105" fmla="*/ 956 h 2622"/>
              <a:gd name="T106" fmla="*/ 2383 w 2674"/>
              <a:gd name="T107" fmla="*/ 972 h 2622"/>
              <a:gd name="T108" fmla="*/ 2465 w 2674"/>
              <a:gd name="T109" fmla="*/ 1043 h 2622"/>
              <a:gd name="T110" fmla="*/ 2496 w 2674"/>
              <a:gd name="T111" fmla="*/ 1153 h 2622"/>
              <a:gd name="T112" fmla="*/ 2473 w 2674"/>
              <a:gd name="T113" fmla="*/ 1246 h 2622"/>
              <a:gd name="T114" fmla="*/ 2398 w 2674"/>
              <a:gd name="T115" fmla="*/ 1325 h 2622"/>
              <a:gd name="T116" fmla="*/ 2311 w 2674"/>
              <a:gd name="T117" fmla="*/ 1349 h 26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674" h="2622">
                <a:moveTo>
                  <a:pt x="1337" y="361"/>
                </a:moveTo>
                <a:lnTo>
                  <a:pt x="1337" y="361"/>
                </a:lnTo>
                <a:lnTo>
                  <a:pt x="1297" y="318"/>
                </a:lnTo>
                <a:lnTo>
                  <a:pt x="1258" y="279"/>
                </a:lnTo>
                <a:lnTo>
                  <a:pt x="1219" y="242"/>
                </a:lnTo>
                <a:lnTo>
                  <a:pt x="1180" y="209"/>
                </a:lnTo>
                <a:lnTo>
                  <a:pt x="1141" y="178"/>
                </a:lnTo>
                <a:lnTo>
                  <a:pt x="1103" y="149"/>
                </a:lnTo>
                <a:lnTo>
                  <a:pt x="1064" y="124"/>
                </a:lnTo>
                <a:lnTo>
                  <a:pt x="1026" y="100"/>
                </a:lnTo>
                <a:lnTo>
                  <a:pt x="989" y="79"/>
                </a:lnTo>
                <a:lnTo>
                  <a:pt x="951" y="61"/>
                </a:lnTo>
                <a:lnTo>
                  <a:pt x="913" y="46"/>
                </a:lnTo>
                <a:lnTo>
                  <a:pt x="877" y="32"/>
                </a:lnTo>
                <a:lnTo>
                  <a:pt x="840" y="21"/>
                </a:lnTo>
                <a:lnTo>
                  <a:pt x="805" y="13"/>
                </a:lnTo>
                <a:lnTo>
                  <a:pt x="769" y="6"/>
                </a:lnTo>
                <a:lnTo>
                  <a:pt x="734" y="1"/>
                </a:lnTo>
                <a:lnTo>
                  <a:pt x="699" y="0"/>
                </a:lnTo>
                <a:lnTo>
                  <a:pt x="665" y="0"/>
                </a:lnTo>
                <a:lnTo>
                  <a:pt x="631" y="1"/>
                </a:lnTo>
                <a:lnTo>
                  <a:pt x="598" y="6"/>
                </a:lnTo>
                <a:lnTo>
                  <a:pt x="566" y="11"/>
                </a:lnTo>
                <a:lnTo>
                  <a:pt x="534" y="19"/>
                </a:lnTo>
                <a:lnTo>
                  <a:pt x="503" y="29"/>
                </a:lnTo>
                <a:lnTo>
                  <a:pt x="473" y="40"/>
                </a:lnTo>
                <a:lnTo>
                  <a:pt x="444" y="53"/>
                </a:lnTo>
                <a:lnTo>
                  <a:pt x="414" y="67"/>
                </a:lnTo>
                <a:lnTo>
                  <a:pt x="385" y="83"/>
                </a:lnTo>
                <a:lnTo>
                  <a:pt x="359" y="101"/>
                </a:lnTo>
                <a:lnTo>
                  <a:pt x="332" y="120"/>
                </a:lnTo>
                <a:lnTo>
                  <a:pt x="306" y="140"/>
                </a:lnTo>
                <a:lnTo>
                  <a:pt x="281" y="163"/>
                </a:lnTo>
                <a:lnTo>
                  <a:pt x="257" y="186"/>
                </a:lnTo>
                <a:lnTo>
                  <a:pt x="234" y="210"/>
                </a:lnTo>
                <a:lnTo>
                  <a:pt x="211" y="236"/>
                </a:lnTo>
                <a:lnTo>
                  <a:pt x="190" y="263"/>
                </a:lnTo>
                <a:lnTo>
                  <a:pt x="170" y="291"/>
                </a:lnTo>
                <a:lnTo>
                  <a:pt x="150" y="320"/>
                </a:lnTo>
                <a:lnTo>
                  <a:pt x="132" y="350"/>
                </a:lnTo>
                <a:lnTo>
                  <a:pt x="115" y="381"/>
                </a:lnTo>
                <a:lnTo>
                  <a:pt x="99" y="413"/>
                </a:lnTo>
                <a:lnTo>
                  <a:pt x="83" y="445"/>
                </a:lnTo>
                <a:lnTo>
                  <a:pt x="70" y="478"/>
                </a:lnTo>
                <a:lnTo>
                  <a:pt x="57" y="513"/>
                </a:lnTo>
                <a:lnTo>
                  <a:pt x="46" y="546"/>
                </a:lnTo>
                <a:lnTo>
                  <a:pt x="36" y="583"/>
                </a:lnTo>
                <a:lnTo>
                  <a:pt x="26" y="619"/>
                </a:lnTo>
                <a:lnTo>
                  <a:pt x="19" y="655"/>
                </a:lnTo>
                <a:lnTo>
                  <a:pt x="13" y="691"/>
                </a:lnTo>
                <a:lnTo>
                  <a:pt x="7" y="728"/>
                </a:lnTo>
                <a:lnTo>
                  <a:pt x="4" y="766"/>
                </a:lnTo>
                <a:lnTo>
                  <a:pt x="1" y="804"/>
                </a:lnTo>
                <a:lnTo>
                  <a:pt x="0" y="842"/>
                </a:lnTo>
                <a:lnTo>
                  <a:pt x="1" y="880"/>
                </a:lnTo>
                <a:lnTo>
                  <a:pt x="3" y="919"/>
                </a:lnTo>
                <a:lnTo>
                  <a:pt x="6" y="956"/>
                </a:lnTo>
                <a:lnTo>
                  <a:pt x="11" y="995"/>
                </a:lnTo>
                <a:lnTo>
                  <a:pt x="18" y="1034"/>
                </a:lnTo>
                <a:lnTo>
                  <a:pt x="25" y="1072"/>
                </a:lnTo>
                <a:lnTo>
                  <a:pt x="35" y="1109"/>
                </a:lnTo>
                <a:lnTo>
                  <a:pt x="46" y="1148"/>
                </a:lnTo>
                <a:lnTo>
                  <a:pt x="58" y="1186"/>
                </a:lnTo>
                <a:lnTo>
                  <a:pt x="74" y="1223"/>
                </a:lnTo>
                <a:lnTo>
                  <a:pt x="90" y="1260"/>
                </a:lnTo>
                <a:lnTo>
                  <a:pt x="107" y="1297"/>
                </a:lnTo>
                <a:lnTo>
                  <a:pt x="139" y="1354"/>
                </a:lnTo>
                <a:lnTo>
                  <a:pt x="172" y="1411"/>
                </a:lnTo>
                <a:lnTo>
                  <a:pt x="209" y="1468"/>
                </a:lnTo>
                <a:lnTo>
                  <a:pt x="247" y="1525"/>
                </a:lnTo>
                <a:lnTo>
                  <a:pt x="288" y="1582"/>
                </a:lnTo>
                <a:lnTo>
                  <a:pt x="331" y="1639"/>
                </a:lnTo>
                <a:lnTo>
                  <a:pt x="374" y="1696"/>
                </a:lnTo>
                <a:lnTo>
                  <a:pt x="420" y="1752"/>
                </a:lnTo>
                <a:lnTo>
                  <a:pt x="467" y="1806"/>
                </a:lnTo>
                <a:lnTo>
                  <a:pt x="514" y="1860"/>
                </a:lnTo>
                <a:lnTo>
                  <a:pt x="563" y="1914"/>
                </a:lnTo>
                <a:lnTo>
                  <a:pt x="612" y="1966"/>
                </a:lnTo>
                <a:lnTo>
                  <a:pt x="662" y="2017"/>
                </a:lnTo>
                <a:lnTo>
                  <a:pt x="710" y="2067"/>
                </a:lnTo>
                <a:lnTo>
                  <a:pt x="808" y="2163"/>
                </a:lnTo>
                <a:lnTo>
                  <a:pt x="902" y="2252"/>
                </a:lnTo>
                <a:lnTo>
                  <a:pt x="993" y="2334"/>
                </a:lnTo>
                <a:lnTo>
                  <a:pt x="1077" y="2408"/>
                </a:lnTo>
                <a:lnTo>
                  <a:pt x="1153" y="2473"/>
                </a:lnTo>
                <a:lnTo>
                  <a:pt x="1218" y="2527"/>
                </a:lnTo>
                <a:lnTo>
                  <a:pt x="1272" y="2571"/>
                </a:lnTo>
                <a:lnTo>
                  <a:pt x="1336" y="2622"/>
                </a:lnTo>
                <a:lnTo>
                  <a:pt x="1337" y="2622"/>
                </a:lnTo>
                <a:lnTo>
                  <a:pt x="1401" y="2571"/>
                </a:lnTo>
                <a:lnTo>
                  <a:pt x="1456" y="2527"/>
                </a:lnTo>
                <a:lnTo>
                  <a:pt x="1521" y="2473"/>
                </a:lnTo>
                <a:lnTo>
                  <a:pt x="1597" y="2408"/>
                </a:lnTo>
                <a:lnTo>
                  <a:pt x="1681" y="2334"/>
                </a:lnTo>
                <a:lnTo>
                  <a:pt x="1771" y="2252"/>
                </a:lnTo>
                <a:lnTo>
                  <a:pt x="1866" y="2163"/>
                </a:lnTo>
                <a:lnTo>
                  <a:pt x="1963" y="2067"/>
                </a:lnTo>
                <a:lnTo>
                  <a:pt x="2013" y="2017"/>
                </a:lnTo>
                <a:lnTo>
                  <a:pt x="2062" y="1966"/>
                </a:lnTo>
                <a:lnTo>
                  <a:pt x="2110" y="1914"/>
                </a:lnTo>
                <a:lnTo>
                  <a:pt x="2159" y="1860"/>
                </a:lnTo>
                <a:lnTo>
                  <a:pt x="2206" y="1806"/>
                </a:lnTo>
                <a:lnTo>
                  <a:pt x="2254" y="1752"/>
                </a:lnTo>
                <a:lnTo>
                  <a:pt x="2300" y="1696"/>
                </a:lnTo>
                <a:lnTo>
                  <a:pt x="2344" y="1639"/>
                </a:lnTo>
                <a:lnTo>
                  <a:pt x="2386" y="1582"/>
                </a:lnTo>
                <a:lnTo>
                  <a:pt x="2427" y="1525"/>
                </a:lnTo>
                <a:lnTo>
                  <a:pt x="2465" y="1468"/>
                </a:lnTo>
                <a:lnTo>
                  <a:pt x="2501" y="1411"/>
                </a:lnTo>
                <a:lnTo>
                  <a:pt x="2536" y="1354"/>
                </a:lnTo>
                <a:lnTo>
                  <a:pt x="2566" y="1297"/>
                </a:lnTo>
                <a:lnTo>
                  <a:pt x="2585" y="1260"/>
                </a:lnTo>
                <a:lnTo>
                  <a:pt x="2600" y="1223"/>
                </a:lnTo>
                <a:lnTo>
                  <a:pt x="2615" y="1186"/>
                </a:lnTo>
                <a:lnTo>
                  <a:pt x="2628" y="1148"/>
                </a:lnTo>
                <a:lnTo>
                  <a:pt x="2639" y="1109"/>
                </a:lnTo>
                <a:lnTo>
                  <a:pt x="2649" y="1072"/>
                </a:lnTo>
                <a:lnTo>
                  <a:pt x="2657" y="1034"/>
                </a:lnTo>
                <a:lnTo>
                  <a:pt x="2662" y="995"/>
                </a:lnTo>
                <a:lnTo>
                  <a:pt x="2668" y="956"/>
                </a:lnTo>
                <a:lnTo>
                  <a:pt x="2671" y="919"/>
                </a:lnTo>
                <a:lnTo>
                  <a:pt x="2674" y="880"/>
                </a:lnTo>
                <a:lnTo>
                  <a:pt x="2674" y="842"/>
                </a:lnTo>
                <a:lnTo>
                  <a:pt x="2672" y="804"/>
                </a:lnTo>
                <a:lnTo>
                  <a:pt x="2671" y="766"/>
                </a:lnTo>
                <a:lnTo>
                  <a:pt x="2667" y="728"/>
                </a:lnTo>
                <a:lnTo>
                  <a:pt x="2661" y="691"/>
                </a:lnTo>
                <a:lnTo>
                  <a:pt x="2655" y="655"/>
                </a:lnTo>
                <a:lnTo>
                  <a:pt x="2647" y="619"/>
                </a:lnTo>
                <a:lnTo>
                  <a:pt x="2639" y="583"/>
                </a:lnTo>
                <a:lnTo>
                  <a:pt x="2628" y="546"/>
                </a:lnTo>
                <a:lnTo>
                  <a:pt x="2617" y="513"/>
                </a:lnTo>
                <a:lnTo>
                  <a:pt x="2604" y="478"/>
                </a:lnTo>
                <a:lnTo>
                  <a:pt x="2590" y="445"/>
                </a:lnTo>
                <a:lnTo>
                  <a:pt x="2575" y="413"/>
                </a:lnTo>
                <a:lnTo>
                  <a:pt x="2560" y="381"/>
                </a:lnTo>
                <a:lnTo>
                  <a:pt x="2541" y="350"/>
                </a:lnTo>
                <a:lnTo>
                  <a:pt x="2523" y="320"/>
                </a:lnTo>
                <a:lnTo>
                  <a:pt x="2504" y="291"/>
                </a:lnTo>
                <a:lnTo>
                  <a:pt x="2484" y="263"/>
                </a:lnTo>
                <a:lnTo>
                  <a:pt x="2462" y="236"/>
                </a:lnTo>
                <a:lnTo>
                  <a:pt x="2440" y="210"/>
                </a:lnTo>
                <a:lnTo>
                  <a:pt x="2418" y="186"/>
                </a:lnTo>
                <a:lnTo>
                  <a:pt x="2393" y="163"/>
                </a:lnTo>
                <a:lnTo>
                  <a:pt x="2368" y="140"/>
                </a:lnTo>
                <a:lnTo>
                  <a:pt x="2343" y="120"/>
                </a:lnTo>
                <a:lnTo>
                  <a:pt x="2316" y="101"/>
                </a:lnTo>
                <a:lnTo>
                  <a:pt x="2288" y="83"/>
                </a:lnTo>
                <a:lnTo>
                  <a:pt x="2261" y="67"/>
                </a:lnTo>
                <a:lnTo>
                  <a:pt x="2231" y="53"/>
                </a:lnTo>
                <a:lnTo>
                  <a:pt x="2201" y="40"/>
                </a:lnTo>
                <a:lnTo>
                  <a:pt x="2170" y="29"/>
                </a:lnTo>
                <a:lnTo>
                  <a:pt x="2140" y="19"/>
                </a:lnTo>
                <a:lnTo>
                  <a:pt x="2108" y="11"/>
                </a:lnTo>
                <a:lnTo>
                  <a:pt x="2076" y="6"/>
                </a:lnTo>
                <a:lnTo>
                  <a:pt x="2042" y="1"/>
                </a:lnTo>
                <a:lnTo>
                  <a:pt x="2009" y="0"/>
                </a:lnTo>
                <a:lnTo>
                  <a:pt x="1976" y="0"/>
                </a:lnTo>
                <a:lnTo>
                  <a:pt x="1941" y="1"/>
                </a:lnTo>
                <a:lnTo>
                  <a:pt x="1905" y="6"/>
                </a:lnTo>
                <a:lnTo>
                  <a:pt x="1870" y="13"/>
                </a:lnTo>
                <a:lnTo>
                  <a:pt x="1834" y="21"/>
                </a:lnTo>
                <a:lnTo>
                  <a:pt x="1798" y="32"/>
                </a:lnTo>
                <a:lnTo>
                  <a:pt x="1760" y="46"/>
                </a:lnTo>
                <a:lnTo>
                  <a:pt x="1723" y="61"/>
                </a:lnTo>
                <a:lnTo>
                  <a:pt x="1685" y="79"/>
                </a:lnTo>
                <a:lnTo>
                  <a:pt x="1648" y="100"/>
                </a:lnTo>
                <a:lnTo>
                  <a:pt x="1610" y="124"/>
                </a:lnTo>
                <a:lnTo>
                  <a:pt x="1571" y="149"/>
                </a:lnTo>
                <a:lnTo>
                  <a:pt x="1532" y="178"/>
                </a:lnTo>
                <a:lnTo>
                  <a:pt x="1495" y="209"/>
                </a:lnTo>
                <a:lnTo>
                  <a:pt x="1454" y="242"/>
                </a:lnTo>
                <a:lnTo>
                  <a:pt x="1415" y="279"/>
                </a:lnTo>
                <a:lnTo>
                  <a:pt x="1376" y="318"/>
                </a:lnTo>
                <a:lnTo>
                  <a:pt x="1337" y="361"/>
                </a:lnTo>
                <a:close/>
                <a:moveTo>
                  <a:pt x="2311" y="1349"/>
                </a:moveTo>
                <a:lnTo>
                  <a:pt x="2311" y="1349"/>
                </a:lnTo>
                <a:lnTo>
                  <a:pt x="2297" y="1349"/>
                </a:lnTo>
                <a:lnTo>
                  <a:pt x="2284" y="1347"/>
                </a:lnTo>
                <a:lnTo>
                  <a:pt x="2272" y="1344"/>
                </a:lnTo>
                <a:lnTo>
                  <a:pt x="2259" y="1342"/>
                </a:lnTo>
                <a:lnTo>
                  <a:pt x="2247" y="1337"/>
                </a:lnTo>
                <a:lnTo>
                  <a:pt x="2236" y="1332"/>
                </a:lnTo>
                <a:lnTo>
                  <a:pt x="2224" y="1326"/>
                </a:lnTo>
                <a:lnTo>
                  <a:pt x="2213" y="1319"/>
                </a:lnTo>
                <a:lnTo>
                  <a:pt x="2204" y="1312"/>
                </a:lnTo>
                <a:lnTo>
                  <a:pt x="2192" y="1304"/>
                </a:lnTo>
                <a:lnTo>
                  <a:pt x="2184" y="1296"/>
                </a:lnTo>
                <a:lnTo>
                  <a:pt x="2176" y="1286"/>
                </a:lnTo>
                <a:lnTo>
                  <a:pt x="2167" y="1276"/>
                </a:lnTo>
                <a:lnTo>
                  <a:pt x="2159" y="1265"/>
                </a:lnTo>
                <a:lnTo>
                  <a:pt x="2152" y="1254"/>
                </a:lnTo>
                <a:lnTo>
                  <a:pt x="2147" y="1243"/>
                </a:lnTo>
                <a:lnTo>
                  <a:pt x="1521" y="1243"/>
                </a:lnTo>
                <a:lnTo>
                  <a:pt x="1510" y="1241"/>
                </a:lnTo>
                <a:lnTo>
                  <a:pt x="1500" y="1239"/>
                </a:lnTo>
                <a:lnTo>
                  <a:pt x="1492" y="1235"/>
                </a:lnTo>
                <a:lnTo>
                  <a:pt x="1483" y="1229"/>
                </a:lnTo>
                <a:lnTo>
                  <a:pt x="1476" y="1222"/>
                </a:lnTo>
                <a:lnTo>
                  <a:pt x="1470" y="1215"/>
                </a:lnTo>
                <a:lnTo>
                  <a:pt x="1464" y="1205"/>
                </a:lnTo>
                <a:lnTo>
                  <a:pt x="1461" y="1196"/>
                </a:lnTo>
                <a:lnTo>
                  <a:pt x="1404" y="983"/>
                </a:lnTo>
                <a:lnTo>
                  <a:pt x="1221" y="1951"/>
                </a:lnTo>
                <a:lnTo>
                  <a:pt x="1218" y="1962"/>
                </a:lnTo>
                <a:lnTo>
                  <a:pt x="1214" y="1973"/>
                </a:lnTo>
                <a:lnTo>
                  <a:pt x="1207" y="1981"/>
                </a:lnTo>
                <a:lnTo>
                  <a:pt x="1200" y="1989"/>
                </a:lnTo>
                <a:lnTo>
                  <a:pt x="1190" y="1995"/>
                </a:lnTo>
                <a:lnTo>
                  <a:pt x="1180" y="1999"/>
                </a:lnTo>
                <a:lnTo>
                  <a:pt x="1171" y="2002"/>
                </a:lnTo>
                <a:lnTo>
                  <a:pt x="1160" y="2003"/>
                </a:lnTo>
                <a:lnTo>
                  <a:pt x="1148" y="2002"/>
                </a:lnTo>
                <a:lnTo>
                  <a:pt x="1139" y="1999"/>
                </a:lnTo>
                <a:lnTo>
                  <a:pt x="1129" y="1994"/>
                </a:lnTo>
                <a:lnTo>
                  <a:pt x="1121" y="1988"/>
                </a:lnTo>
                <a:lnTo>
                  <a:pt x="1114" y="1980"/>
                </a:lnTo>
                <a:lnTo>
                  <a:pt x="1107" y="1970"/>
                </a:lnTo>
                <a:lnTo>
                  <a:pt x="1103" y="1960"/>
                </a:lnTo>
                <a:lnTo>
                  <a:pt x="1100" y="1949"/>
                </a:lnTo>
                <a:lnTo>
                  <a:pt x="905" y="726"/>
                </a:lnTo>
                <a:lnTo>
                  <a:pt x="815" y="1158"/>
                </a:lnTo>
                <a:lnTo>
                  <a:pt x="812" y="1169"/>
                </a:lnTo>
                <a:lnTo>
                  <a:pt x="808" y="1179"/>
                </a:lnTo>
                <a:lnTo>
                  <a:pt x="801" y="1187"/>
                </a:lnTo>
                <a:lnTo>
                  <a:pt x="794" y="1196"/>
                </a:lnTo>
                <a:lnTo>
                  <a:pt x="786" y="1201"/>
                </a:lnTo>
                <a:lnTo>
                  <a:pt x="776" y="1205"/>
                </a:lnTo>
                <a:lnTo>
                  <a:pt x="766" y="1208"/>
                </a:lnTo>
                <a:lnTo>
                  <a:pt x="755" y="1210"/>
                </a:lnTo>
                <a:lnTo>
                  <a:pt x="349" y="1210"/>
                </a:lnTo>
                <a:lnTo>
                  <a:pt x="336" y="1208"/>
                </a:lnTo>
                <a:lnTo>
                  <a:pt x="324" y="1204"/>
                </a:lnTo>
                <a:lnTo>
                  <a:pt x="314" y="1198"/>
                </a:lnTo>
                <a:lnTo>
                  <a:pt x="304" y="1190"/>
                </a:lnTo>
                <a:lnTo>
                  <a:pt x="298" y="1180"/>
                </a:lnTo>
                <a:lnTo>
                  <a:pt x="292" y="1169"/>
                </a:lnTo>
                <a:lnTo>
                  <a:pt x="288" y="1157"/>
                </a:lnTo>
                <a:lnTo>
                  <a:pt x="286" y="1144"/>
                </a:lnTo>
                <a:lnTo>
                  <a:pt x="288" y="1130"/>
                </a:lnTo>
                <a:lnTo>
                  <a:pt x="292" y="1118"/>
                </a:lnTo>
                <a:lnTo>
                  <a:pt x="298" y="1107"/>
                </a:lnTo>
                <a:lnTo>
                  <a:pt x="304" y="1097"/>
                </a:lnTo>
                <a:lnTo>
                  <a:pt x="314" y="1090"/>
                </a:lnTo>
                <a:lnTo>
                  <a:pt x="324" y="1083"/>
                </a:lnTo>
                <a:lnTo>
                  <a:pt x="336" y="1080"/>
                </a:lnTo>
                <a:lnTo>
                  <a:pt x="349" y="1079"/>
                </a:lnTo>
                <a:lnTo>
                  <a:pt x="705" y="1079"/>
                </a:lnTo>
                <a:lnTo>
                  <a:pt x="852" y="368"/>
                </a:lnTo>
                <a:lnTo>
                  <a:pt x="855" y="357"/>
                </a:lnTo>
                <a:lnTo>
                  <a:pt x="861" y="348"/>
                </a:lnTo>
                <a:lnTo>
                  <a:pt x="868" y="338"/>
                </a:lnTo>
                <a:lnTo>
                  <a:pt x="874" y="331"/>
                </a:lnTo>
                <a:lnTo>
                  <a:pt x="883" y="324"/>
                </a:lnTo>
                <a:lnTo>
                  <a:pt x="893" y="320"/>
                </a:lnTo>
                <a:lnTo>
                  <a:pt x="904" y="317"/>
                </a:lnTo>
                <a:lnTo>
                  <a:pt x="913" y="317"/>
                </a:lnTo>
                <a:lnTo>
                  <a:pt x="925" y="318"/>
                </a:lnTo>
                <a:lnTo>
                  <a:pt x="936" y="321"/>
                </a:lnTo>
                <a:lnTo>
                  <a:pt x="944" y="327"/>
                </a:lnTo>
                <a:lnTo>
                  <a:pt x="952" y="332"/>
                </a:lnTo>
                <a:lnTo>
                  <a:pt x="961" y="341"/>
                </a:lnTo>
                <a:lnTo>
                  <a:pt x="966" y="350"/>
                </a:lnTo>
                <a:lnTo>
                  <a:pt x="970" y="360"/>
                </a:lnTo>
                <a:lnTo>
                  <a:pt x="973" y="371"/>
                </a:lnTo>
                <a:lnTo>
                  <a:pt x="1166" y="1578"/>
                </a:lnTo>
                <a:lnTo>
                  <a:pt x="1333" y="691"/>
                </a:lnTo>
                <a:lnTo>
                  <a:pt x="1336" y="681"/>
                </a:lnTo>
                <a:lnTo>
                  <a:pt x="1340" y="671"/>
                </a:lnTo>
                <a:lnTo>
                  <a:pt x="1346" y="662"/>
                </a:lnTo>
                <a:lnTo>
                  <a:pt x="1353" y="655"/>
                </a:lnTo>
                <a:lnTo>
                  <a:pt x="1361" y="648"/>
                </a:lnTo>
                <a:lnTo>
                  <a:pt x="1371" y="644"/>
                </a:lnTo>
                <a:lnTo>
                  <a:pt x="1381" y="641"/>
                </a:lnTo>
                <a:lnTo>
                  <a:pt x="1390" y="640"/>
                </a:lnTo>
                <a:lnTo>
                  <a:pt x="1401" y="640"/>
                </a:lnTo>
                <a:lnTo>
                  <a:pt x="1411" y="642"/>
                </a:lnTo>
                <a:lnTo>
                  <a:pt x="1421" y="646"/>
                </a:lnTo>
                <a:lnTo>
                  <a:pt x="1429" y="652"/>
                </a:lnTo>
                <a:lnTo>
                  <a:pt x="1438" y="659"/>
                </a:lnTo>
                <a:lnTo>
                  <a:pt x="1443" y="667"/>
                </a:lnTo>
                <a:lnTo>
                  <a:pt x="1449" y="676"/>
                </a:lnTo>
                <a:lnTo>
                  <a:pt x="1453" y="687"/>
                </a:lnTo>
                <a:lnTo>
                  <a:pt x="1567" y="1112"/>
                </a:lnTo>
                <a:lnTo>
                  <a:pt x="2129" y="1112"/>
                </a:lnTo>
                <a:lnTo>
                  <a:pt x="2133" y="1096"/>
                </a:lnTo>
                <a:lnTo>
                  <a:pt x="2138" y="1080"/>
                </a:lnTo>
                <a:lnTo>
                  <a:pt x="2144" y="1065"/>
                </a:lnTo>
                <a:lnTo>
                  <a:pt x="2152" y="1050"/>
                </a:lnTo>
                <a:lnTo>
                  <a:pt x="2161" y="1037"/>
                </a:lnTo>
                <a:lnTo>
                  <a:pt x="2170" y="1023"/>
                </a:lnTo>
                <a:lnTo>
                  <a:pt x="2181" y="1012"/>
                </a:lnTo>
                <a:lnTo>
                  <a:pt x="2192" y="1001"/>
                </a:lnTo>
                <a:lnTo>
                  <a:pt x="2205" y="991"/>
                </a:lnTo>
                <a:lnTo>
                  <a:pt x="2218" y="982"/>
                </a:lnTo>
                <a:lnTo>
                  <a:pt x="2231" y="975"/>
                </a:lnTo>
                <a:lnTo>
                  <a:pt x="2247" y="968"/>
                </a:lnTo>
                <a:lnTo>
                  <a:pt x="2262" y="963"/>
                </a:lnTo>
                <a:lnTo>
                  <a:pt x="2277" y="959"/>
                </a:lnTo>
                <a:lnTo>
                  <a:pt x="2294" y="956"/>
                </a:lnTo>
                <a:lnTo>
                  <a:pt x="2311" y="956"/>
                </a:lnTo>
                <a:lnTo>
                  <a:pt x="2329" y="956"/>
                </a:lnTo>
                <a:lnTo>
                  <a:pt x="2348" y="961"/>
                </a:lnTo>
                <a:lnTo>
                  <a:pt x="2365" y="965"/>
                </a:lnTo>
                <a:lnTo>
                  <a:pt x="2383" y="972"/>
                </a:lnTo>
                <a:lnTo>
                  <a:pt x="2398" y="980"/>
                </a:lnTo>
                <a:lnTo>
                  <a:pt x="2414" y="990"/>
                </a:lnTo>
                <a:lnTo>
                  <a:pt x="2429" y="1001"/>
                </a:lnTo>
                <a:lnTo>
                  <a:pt x="2441" y="1013"/>
                </a:lnTo>
                <a:lnTo>
                  <a:pt x="2454" y="1027"/>
                </a:lnTo>
                <a:lnTo>
                  <a:pt x="2465" y="1043"/>
                </a:lnTo>
                <a:lnTo>
                  <a:pt x="2473" y="1059"/>
                </a:lnTo>
                <a:lnTo>
                  <a:pt x="2482" y="1076"/>
                </a:lnTo>
                <a:lnTo>
                  <a:pt x="2487" y="1094"/>
                </a:lnTo>
                <a:lnTo>
                  <a:pt x="2493" y="1114"/>
                </a:lnTo>
                <a:lnTo>
                  <a:pt x="2496" y="1133"/>
                </a:lnTo>
                <a:lnTo>
                  <a:pt x="2496" y="1153"/>
                </a:lnTo>
                <a:lnTo>
                  <a:pt x="2496" y="1173"/>
                </a:lnTo>
                <a:lnTo>
                  <a:pt x="2493" y="1193"/>
                </a:lnTo>
                <a:lnTo>
                  <a:pt x="2487" y="1211"/>
                </a:lnTo>
                <a:lnTo>
                  <a:pt x="2482" y="1229"/>
                </a:lnTo>
                <a:lnTo>
                  <a:pt x="2473" y="1246"/>
                </a:lnTo>
                <a:lnTo>
                  <a:pt x="2464" y="1262"/>
                </a:lnTo>
                <a:lnTo>
                  <a:pt x="2454" y="1278"/>
                </a:lnTo>
                <a:lnTo>
                  <a:pt x="2441" y="1292"/>
                </a:lnTo>
                <a:lnTo>
                  <a:pt x="2429" y="1304"/>
                </a:lnTo>
                <a:lnTo>
                  <a:pt x="2414" y="1315"/>
                </a:lnTo>
                <a:lnTo>
                  <a:pt x="2398" y="1325"/>
                </a:lnTo>
                <a:lnTo>
                  <a:pt x="2383" y="1333"/>
                </a:lnTo>
                <a:lnTo>
                  <a:pt x="2365" y="1340"/>
                </a:lnTo>
                <a:lnTo>
                  <a:pt x="2348" y="1344"/>
                </a:lnTo>
                <a:lnTo>
                  <a:pt x="2329" y="1349"/>
                </a:lnTo>
                <a:lnTo>
                  <a:pt x="2311" y="1349"/>
                </a:lnTo>
                <a:close/>
              </a:path>
            </a:pathLst>
          </a:custGeom>
          <a:solidFill>
            <a:srgbClr val="D3322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pic>
        <p:nvPicPr>
          <p:cNvPr id="12290" name="图片 3" descr="YC9R%%IL`)%}FTZ1J12`X5R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31115" y="-43180"/>
            <a:ext cx="9081770" cy="75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22310" y="4375785"/>
            <a:ext cx="790575" cy="76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="" xmlns:p14="http://schemas.microsoft.com/office/powerpoint/2010/main" Requires="p14">
      <p:transition spd="slow" p14:dur="1750" advClick="0" advTm="2000">
        <p14:gallery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5pPr>
      <a:lvl6pPr marL="42418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6pPr>
      <a:lvl7pPr marL="848360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7pPr>
      <a:lvl8pPr marL="127190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8pPr>
      <a:lvl9pPr marL="1696085" algn="l" rtl="0" fontAlgn="base">
        <a:spcBef>
          <a:spcPct val="0"/>
        </a:spcBef>
        <a:spcAft>
          <a:spcPct val="0"/>
        </a:spcAft>
        <a:defRPr sz="2600" b="1">
          <a:solidFill>
            <a:schemeClr val="tx1"/>
          </a:solidFill>
          <a:latin typeface="Arial" panose="020B0604020202020204" pitchFamily="34" charset="0"/>
          <a:ea typeface="微软雅黑" panose="020B0503020204020204" charset="-122"/>
          <a:cs typeface="宋体" panose="02010600030101010101" pitchFamily="2" charset="-122"/>
        </a:defRPr>
      </a:lvl9pPr>
    </p:titleStyle>
    <p:bodyStyle>
      <a:lvl1pPr marL="167640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900" b="1">
          <a:solidFill>
            <a:schemeClr val="tx1"/>
          </a:solidFill>
          <a:latin typeface="+mn-lt"/>
          <a:ea typeface="+mn-ea"/>
          <a:cs typeface="+mn-cs"/>
        </a:defRPr>
      </a:lvl1pPr>
      <a:lvl2pPr marL="50101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829945" indent="-16129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400">
          <a:solidFill>
            <a:schemeClr val="tx1"/>
          </a:solidFill>
          <a:latin typeface="+mn-lt"/>
          <a:ea typeface="+mn-ea"/>
          <a:cs typeface="+mn-cs"/>
        </a:defRPr>
      </a:lvl3pPr>
      <a:lvl4pPr marL="1163955" indent="-16764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300">
          <a:solidFill>
            <a:schemeClr val="tx1"/>
          </a:solidFill>
          <a:latin typeface="+mn-lt"/>
          <a:ea typeface="+mn-ea"/>
          <a:cs typeface="+mn-cs"/>
        </a:defRPr>
      </a:lvl4pPr>
      <a:lvl5pPr marL="1501140" indent="-170180" algn="l" rtl="0" eaLnBrk="0" fontAlgn="ctr" hangingPunct="0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5pPr>
      <a:lvl6pPr marL="192595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6pPr>
      <a:lvl7pPr marL="2350135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7pPr>
      <a:lvl8pPr marL="277368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8pPr>
      <a:lvl9pPr marL="3197860" indent="-170815" algn="l" rtl="0" fontAlgn="ctr">
        <a:lnSpc>
          <a:spcPct val="12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anose="05000000000000000000" pitchFamily="2" charset="2"/>
        <a:buChar char="l"/>
        <a:defRPr sz="11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2418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4836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7190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69608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2026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44445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296799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392170" algn="l" defTabSz="848360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13" y="836573"/>
            <a:ext cx="7376175" cy="3688088"/>
          </a:xfrm>
          <a:prstGeom prst="rect">
            <a:avLst/>
          </a:prstGeom>
        </p:spPr>
      </p:pic>
      <p:pic>
        <p:nvPicPr>
          <p:cNvPr id="61" name="网络歌手-仙境(伴奏)_背景音乐(网络歌手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932037" y="-5567"/>
            <a:ext cx="417077" cy="417077"/>
          </a:xfrm>
          <a:prstGeom prst="rect">
            <a:avLst/>
          </a:prstGeom>
        </p:spPr>
      </p:pic>
      <p:sp>
        <p:nvSpPr>
          <p:cNvPr id="13" name="Rectangle 13"/>
          <p:cNvSpPr txBox="1">
            <a:spLocks noChangeArrowheads="1"/>
          </p:cNvSpPr>
          <p:nvPr/>
        </p:nvSpPr>
        <p:spPr bwMode="auto">
          <a:xfrm>
            <a:off x="2555776" y="1751498"/>
            <a:ext cx="5256584" cy="5236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lIns="91419" tIns="45709" rIns="91419" bIns="45709" anchor="ctr"/>
          <a:lstStyle>
            <a:lvl1pPr marL="342900" indent="-3429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ts val="4200"/>
              </a:lnSpc>
              <a:spcBef>
                <a:spcPct val="20000"/>
              </a:spcBef>
            </a:pPr>
            <a:r>
              <a:rPr lang="zh-CN" altLang="en-US" sz="3200" i="0" dirty="0" smtClean="0">
                <a:solidFill>
                  <a:srgbClr val="0070C0"/>
                </a:solidFill>
                <a:latin typeface="方正正粗黑简体" panose="02000000000000000000" pitchFamily="2" charset="-122"/>
                <a:ea typeface="方正正粗黑简体" panose="02000000000000000000" pitchFamily="2" charset="-122"/>
              </a:rPr>
              <a:t>吗啡的不良反应之依赖性</a:t>
            </a:r>
            <a:endParaRPr lang="zh-CN" altLang="en-US" sz="3200" i="0" dirty="0">
              <a:solidFill>
                <a:srgbClr val="0070C0"/>
              </a:solidFill>
              <a:latin typeface="方正正粗黑简体" panose="02000000000000000000" pitchFamily="2" charset="-122"/>
              <a:ea typeface="方正正粗黑简体" panose="02000000000000000000" pitchFamily="2" charset="-122"/>
            </a:endParaRPr>
          </a:p>
        </p:txBody>
      </p:sp>
      <p:cxnSp>
        <p:nvCxnSpPr>
          <p:cNvPr id="14" name="直接连接符 13"/>
          <p:cNvCxnSpPr/>
          <p:nvPr/>
        </p:nvCxnSpPr>
        <p:spPr bwMode="auto">
          <a:xfrm>
            <a:off x="3032077" y="2436762"/>
            <a:ext cx="4320481" cy="0"/>
          </a:xfrm>
          <a:prstGeom prst="line">
            <a:avLst/>
          </a:prstGeom>
          <a:ln w="28575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文本框 15"/>
          <p:cNvSpPr txBox="1">
            <a:spLocks noChangeArrowheads="1"/>
          </p:cNvSpPr>
          <p:nvPr/>
        </p:nvSpPr>
        <p:spPr bwMode="auto">
          <a:xfrm>
            <a:off x="3515183" y="2968056"/>
            <a:ext cx="3813412" cy="4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fontAlgn="ctr" hangingPunct="1">
              <a:lnSpc>
                <a:spcPct val="90000"/>
              </a:lnSpc>
              <a:spcBef>
                <a:spcPct val="20000"/>
              </a:spcBef>
            </a:pPr>
            <a:r>
              <a:rPr lang="zh-CN" altLang="en-US" b="0" dirty="0" smtClean="0">
                <a:latin typeface="方正黑体简体" pitchFamily="2" charset="-122"/>
                <a:ea typeface="方正黑体简体" pitchFamily="2" charset="-122"/>
              </a:rPr>
              <a:t>    </a:t>
            </a:r>
            <a:r>
              <a:rPr lang="zh-CN" altLang="en-US" sz="2400" b="0" dirty="0" smtClean="0">
                <a:latin typeface="方正黑体简体" pitchFamily="2" charset="-122"/>
                <a:ea typeface="方正黑体简体" pitchFamily="2" charset="-122"/>
              </a:rPr>
              <a:t>主讲：魏菊香</a:t>
            </a:r>
            <a:endParaRPr lang="en-US" altLang="zh-CN" sz="2400" b="0" dirty="0" smtClean="0">
              <a:latin typeface="方正黑体简体" pitchFamily="2" charset="-122"/>
              <a:ea typeface="方正黑体简体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4000" advClick="0" advTm="10000">
        <p14:vortex dir="r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3" presetClass="entr" presetSubtype="36" fill="hold" grpId="4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7" presetClass="emph" presetSubtype="0" fill="remove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9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 dir="cw">
                                      <p:cBhvr>
                                        <p:cTn id="20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21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13" grpId="0" bldLvl="0" autoUpdateAnimBg="0"/>
      <p:bldP spid="13" grpId="1" bldLvl="0" autoUpdateAnimBg="0"/>
      <p:bldP spid="13" grpId="2" bldLvl="0" autoUpdateAnimBg="0"/>
      <p:bldP spid="13" grpId="3" bldLvl="0" autoUpdateAnimBg="0"/>
      <p:bldP spid="13" grpId="4"/>
      <p:bldP spid="13" grpId="5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857224" y="928676"/>
            <a:ext cx="5272405" cy="366458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429388" y="2214560"/>
            <a:ext cx="2071670" cy="9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给家庭造成严重的经济负担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1428728" y="785812"/>
            <a:ext cx="5524522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7072330" y="2214560"/>
            <a:ext cx="2071670" cy="5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影响健康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3"/>
          <a:stretch>
            <a:fillRect/>
          </a:stretch>
        </p:blipFill>
        <p:spPr>
          <a:xfrm>
            <a:off x="428596" y="1000114"/>
            <a:ext cx="5269865" cy="3148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5786446" y="2214560"/>
            <a:ext cx="2928958" cy="95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静脉注射毒品的滥用，增加患艾滋病的风险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3"/>
          <a:stretch>
            <a:fillRect/>
          </a:stretch>
        </p:blipFill>
        <p:spPr>
          <a:xfrm>
            <a:off x="357158" y="857238"/>
            <a:ext cx="6858048" cy="383604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7286644" y="2285998"/>
            <a:ext cx="1857356" cy="4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戒断症状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785786" y="1071552"/>
            <a:ext cx="5268595" cy="35071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215074" y="2285998"/>
            <a:ext cx="2928926" cy="139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成瘾者为继续使用毒品，会不择手段，社会危害性极大。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4500562" y="2214560"/>
            <a:ext cx="1857388" cy="1201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32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远离毒品真爱生命</a:t>
            </a:r>
            <a:endParaRPr lang="zh-CN" altLang="en-US" sz="32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6" name="图片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55" y="1760926"/>
            <a:ext cx="3496893" cy="1901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110" r="5611"/>
          <a:stretch>
            <a:fillRect/>
          </a:stretch>
        </p:blipFill>
        <p:spPr bwMode="auto">
          <a:xfrm>
            <a:off x="0" y="0"/>
            <a:ext cx="9144000" cy="517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平行四边形 23"/>
          <p:cNvSpPr>
            <a:spLocks noChangeArrowheads="1"/>
          </p:cNvSpPr>
          <p:nvPr/>
        </p:nvSpPr>
        <p:spPr bwMode="auto">
          <a:xfrm>
            <a:off x="3786182" y="0"/>
            <a:ext cx="4667250" cy="5179219"/>
          </a:xfrm>
          <a:prstGeom prst="parallelogram">
            <a:avLst>
              <a:gd name="adj" fmla="val 30856"/>
            </a:avLst>
          </a:prstGeom>
          <a:solidFill>
            <a:srgbClr val="1BB3FE">
              <a:alpha val="71999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2" name="等腰三角形 30"/>
          <p:cNvSpPr>
            <a:spLocks noChangeArrowheads="1"/>
          </p:cNvSpPr>
          <p:nvPr/>
        </p:nvSpPr>
        <p:spPr bwMode="auto">
          <a:xfrm rot="13729855">
            <a:off x="6994327" y="-254992"/>
            <a:ext cx="1546622" cy="1778000"/>
          </a:xfrm>
          <a:prstGeom prst="triangle">
            <a:avLst>
              <a:gd name="adj" fmla="val 50000"/>
            </a:avLst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3" name="等腰三角形 33"/>
          <p:cNvSpPr>
            <a:spLocks noChangeArrowheads="1"/>
          </p:cNvSpPr>
          <p:nvPr/>
        </p:nvSpPr>
        <p:spPr bwMode="auto">
          <a:xfrm rot="13729855">
            <a:off x="8370491" y="1213530"/>
            <a:ext cx="350044" cy="403225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44" name="等腰三角形 24"/>
          <p:cNvSpPr>
            <a:spLocks noChangeArrowheads="1"/>
          </p:cNvSpPr>
          <p:nvPr/>
        </p:nvSpPr>
        <p:spPr bwMode="auto">
          <a:xfrm rot="13729855">
            <a:off x="6382941" y="215107"/>
            <a:ext cx="607219" cy="698500"/>
          </a:xfrm>
          <a:prstGeom prst="triangle">
            <a:avLst>
              <a:gd name="adj" fmla="val 50000"/>
            </a:avLst>
          </a:prstGeom>
          <a:solidFill>
            <a:schemeClr val="bg1">
              <a:alpha val="79999"/>
            </a:scheme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714876" y="1714494"/>
            <a:ext cx="3255966" cy="584775"/>
            <a:chOff x="4770264" y="1122065"/>
            <a:chExt cx="3255966" cy="584775"/>
          </a:xfrm>
        </p:grpSpPr>
        <p:sp>
          <p:nvSpPr>
            <p:cNvPr id="38" name="文本框 25"/>
            <p:cNvSpPr txBox="1">
              <a:spLocks noChangeArrowheads="1"/>
            </p:cNvSpPr>
            <p:nvPr/>
          </p:nvSpPr>
          <p:spPr bwMode="auto">
            <a:xfrm>
              <a:off x="5341768" y="1122065"/>
              <a:ext cx="26844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依赖性</a:t>
              </a:r>
              <a:endParaRPr lang="zh-CN" altLang="en-US" sz="3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5" name="文本框 5"/>
            <p:cNvSpPr txBox="1">
              <a:spLocks noChangeArrowheads="1"/>
            </p:cNvSpPr>
            <p:nvPr/>
          </p:nvSpPr>
          <p:spPr bwMode="auto">
            <a:xfrm>
              <a:off x="4770264" y="1122065"/>
              <a:ext cx="7112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357686" y="2774505"/>
            <a:ext cx="3429024" cy="596334"/>
            <a:chOff x="4236104" y="1958865"/>
            <a:chExt cx="4050743" cy="638223"/>
          </a:xfrm>
        </p:grpSpPr>
        <p:sp>
          <p:nvSpPr>
            <p:cNvPr id="39" name="文本框 26"/>
            <p:cNvSpPr txBox="1">
              <a:spLocks noChangeArrowheads="1"/>
            </p:cNvSpPr>
            <p:nvPr/>
          </p:nvSpPr>
          <p:spPr bwMode="auto">
            <a:xfrm>
              <a:off x="5062934" y="1958865"/>
              <a:ext cx="3223913" cy="62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毒品的危害性</a:t>
              </a:r>
              <a:endParaRPr lang="zh-CN" altLang="en-US" sz="3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46" name="文本框 27"/>
            <p:cNvSpPr txBox="1">
              <a:spLocks noChangeArrowheads="1"/>
            </p:cNvSpPr>
            <p:nvPr/>
          </p:nvSpPr>
          <p:spPr bwMode="auto">
            <a:xfrm>
              <a:off x="4236104" y="1971236"/>
              <a:ext cx="964371" cy="62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  <p:sp>
        <p:nvSpPr>
          <p:cNvPr id="51" name="矩形 50"/>
          <p:cNvSpPr/>
          <p:nvPr>
            <p:custDataLst>
              <p:tags r:id="rId1"/>
            </p:custDataLst>
          </p:nvPr>
        </p:nvSpPr>
        <p:spPr>
          <a:xfrm>
            <a:off x="517947" y="1075358"/>
            <a:ext cx="885825" cy="876300"/>
          </a:xfrm>
          <a:prstGeom prst="rect">
            <a:avLst/>
          </a:prstGeom>
          <a:solidFill>
            <a:schemeClr val="accent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5400" kern="0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52" name="矩形 51"/>
          <p:cNvSpPr/>
          <p:nvPr>
            <p:custDataLst>
              <p:tags r:id="rId2"/>
            </p:custDataLst>
          </p:nvPr>
        </p:nvSpPr>
        <p:spPr>
          <a:xfrm>
            <a:off x="994197" y="1878633"/>
            <a:ext cx="625475" cy="619125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600" b="1" kern="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sp>
        <p:nvSpPr>
          <p:cNvPr id="53" name="文本框 35"/>
          <p:cNvSpPr txBox="1"/>
          <p:nvPr>
            <p:custDataLst>
              <p:tags r:id="rId3"/>
            </p:custDataLst>
          </p:nvPr>
        </p:nvSpPr>
        <p:spPr>
          <a:xfrm>
            <a:off x="279345" y="2083470"/>
            <a:ext cx="738664" cy="2682786"/>
          </a:xfrm>
          <a:prstGeom prst="rect">
            <a:avLst/>
          </a:prstGeom>
          <a:noFill/>
        </p:spPr>
        <p:txBody>
          <a:bodyPr vert="eaVert"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kern="0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3600" kern="0" dirty="0">
              <a:solidFill>
                <a:srgbClr val="00B0F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"/>
                            </p:stCondLst>
                            <p:childTnLst>
                              <p:par>
                                <p:cTn id="33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ldLvl="0" animBg="1"/>
      <p:bldP spid="42" grpId="0" animBg="1"/>
      <p:bldP spid="44" grpId="0" animBg="1"/>
      <p:bldP spid="51" grpId="0" animBg="1"/>
      <p:bldP spid="52" grpId="0" animBg="1"/>
      <p:bldP spid="5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平行四边形 8"/>
          <p:cNvSpPr>
            <a:spLocks noChangeArrowheads="1"/>
          </p:cNvSpPr>
          <p:nvPr/>
        </p:nvSpPr>
        <p:spPr bwMode="auto">
          <a:xfrm>
            <a:off x="3556398" y="1831181"/>
            <a:ext cx="5587603" cy="1481138"/>
          </a:xfrm>
          <a:prstGeom prst="parallelogram">
            <a:avLst>
              <a:gd name="adj" fmla="val 47034"/>
            </a:avLst>
          </a:prstGeom>
          <a:solidFill>
            <a:srgbClr val="0070C0">
              <a:alpha val="12000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" name="任意多边形 5"/>
          <p:cNvSpPr/>
          <p:nvPr/>
        </p:nvSpPr>
        <p:spPr bwMode="auto">
          <a:xfrm>
            <a:off x="108348" y="0"/>
            <a:ext cx="5320903" cy="5143500"/>
          </a:xfrm>
          <a:custGeom>
            <a:avLst/>
            <a:gdLst>
              <a:gd name="T0" fmla="*/ 0 w 7093217"/>
              <a:gd name="T1" fmla="*/ 0 h 6858000"/>
              <a:gd name="T2" fmla="*/ 7093217 w 7093217"/>
              <a:gd name="T3" fmla="*/ 0 h 6858000"/>
              <a:gd name="T4" fmla="*/ 4113150 w 7093217"/>
              <a:gd name="T5" fmla="*/ 6858000 h 6858000"/>
              <a:gd name="T6" fmla="*/ 0 w 7093217"/>
              <a:gd name="T7" fmla="*/ 6858000 h 6858000"/>
              <a:gd name="T8" fmla="*/ 0 w 7093217"/>
              <a:gd name="T9" fmla="*/ 0 h 6858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093217" h="6858000">
                <a:moveTo>
                  <a:pt x="0" y="0"/>
                </a:moveTo>
                <a:lnTo>
                  <a:pt x="7093217" y="0"/>
                </a:lnTo>
                <a:lnTo>
                  <a:pt x="411315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68580" tIns="34290" rIns="68580" bIns="34290" anchor="ctr"/>
          <a:lstStyle/>
          <a:p>
            <a:endParaRPr lang="zh-CN" altLang="en-US"/>
          </a:p>
        </p:txBody>
      </p:sp>
      <p:pic>
        <p:nvPicPr>
          <p:cNvPr id="11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209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857620" y="2071684"/>
            <a:ext cx="5286380" cy="1915891"/>
          </a:xfrm>
          <a:prstGeom prst="rect">
            <a:avLst/>
          </a:prstGeom>
          <a:noFill/>
        </p:spPr>
        <p:txBody>
          <a:bodyPr wrap="square" lIns="68562" tIns="34281" rIns="68562" bIns="34281" rtlCol="0">
            <a:spAutoFit/>
          </a:bodyPr>
          <a:lstStyle/>
          <a:p>
            <a:pPr eaLnBrk="1" hangingPunct="1"/>
            <a:r>
              <a:rPr lang="en-US" altLang="zh-CN" sz="3200" dirty="0" smtClean="0">
                <a:solidFill>
                  <a:srgbClr val="FF0000"/>
                </a:solidFill>
                <a:latin typeface="方正正粗黑简体" panose="02000000000000000000" pitchFamily="2" charset="-122"/>
                <a:ea typeface="微软雅黑" panose="020B0503020204020204" charset="-122"/>
                <a:sym typeface="+mn-ea"/>
              </a:rPr>
              <a:t>   01</a:t>
            </a:r>
            <a:r>
              <a:rPr lang="zh-CN" altLang="en-US" sz="3200" dirty="0" smtClean="0">
                <a:solidFill>
                  <a:srgbClr val="FF0000"/>
                </a:solidFill>
                <a:latin typeface="方正正粗黑简体" panose="02000000000000000000" pitchFamily="2" charset="-122"/>
                <a:ea typeface="微软雅黑" panose="020B0503020204020204" charset="-122"/>
                <a:sym typeface="+mn-ea"/>
              </a:rPr>
              <a:t>依赖性</a:t>
            </a:r>
            <a:r>
              <a:rPr lang="en-US" altLang="zh-CN" sz="3200" dirty="0" smtClean="0">
                <a:solidFill>
                  <a:srgbClr val="FF0000"/>
                </a:solidFill>
                <a:latin typeface="方正正粗黑简体" panose="02000000000000000000" pitchFamily="2" charset="-122"/>
                <a:ea typeface="微软雅黑" panose="020B0503020204020204" charset="-122"/>
                <a:sym typeface="+mn-ea"/>
              </a:rPr>
              <a:t>(dependence):</a:t>
            </a:r>
          </a:p>
          <a:p>
            <a:pPr eaLnBrk="1" hangingPunct="1"/>
            <a:r>
              <a:rPr lang="en-US" altLang="zh-CN" sz="3200" b="0" dirty="0" smtClean="0">
                <a:solidFill>
                  <a:srgbClr val="FF0000"/>
                </a:solidFill>
                <a:latin typeface="方正正粗黑简体" panose="02000000000000000000" pitchFamily="2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sz="2800" b="0" dirty="0" smtClean="0">
                <a:latin typeface="方正正粗黑简体" panose="02000000000000000000" pitchFamily="2" charset="-122"/>
                <a:ea typeface="微软雅黑" panose="020B0503020204020204" charset="-122"/>
                <a:sym typeface="+mn-ea"/>
              </a:rPr>
              <a:t>长期应用某些药物后，病人对药物产生主观和客观上连续用药的现象，称之依赖性。</a:t>
            </a:r>
            <a:endParaRPr lang="en-US" altLang="zh-CN" sz="2800" b="0" dirty="0" smtClean="0">
              <a:latin typeface="方正正粗黑简体" panose="02000000000000000000" pitchFamily="2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720" y="1285866"/>
            <a:ext cx="2886075" cy="2887266"/>
            <a:chOff x="1146572" y="1430465"/>
            <a:chExt cx="2886075" cy="2887266"/>
          </a:xfrm>
        </p:grpSpPr>
        <p:pic>
          <p:nvPicPr>
            <p:cNvPr id="56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07" y="1905525"/>
              <a:ext cx="1902619" cy="190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Block Arc 38"/>
            <p:cNvSpPr/>
            <p:nvPr/>
          </p:nvSpPr>
          <p:spPr bwMode="auto">
            <a:xfrm rot="2990966">
              <a:off x="1157883" y="1429870"/>
              <a:ext cx="2867025" cy="2868216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58" name="Block Arc 37"/>
            <p:cNvSpPr/>
            <p:nvPr/>
          </p:nvSpPr>
          <p:spPr bwMode="auto">
            <a:xfrm rot="19115698">
              <a:off x="1146572" y="1435229"/>
              <a:ext cx="2867025" cy="2868215"/>
            </a:xfrm>
            <a:custGeom>
              <a:avLst/>
              <a:gdLst>
                <a:gd name="T0" fmla="*/ 9943 w 3823334"/>
                <a:gd name="T1" fmla="*/ 1716950 h 3823336"/>
                <a:gd name="T2" fmla="*/ 1966253 w 3823334"/>
                <a:gd name="T3" fmla="*/ 779 h 3823336"/>
                <a:gd name="T4" fmla="*/ 1948428 w 3823334"/>
                <a:gd name="T5" fmla="*/ 624761 h 3823336"/>
                <a:gd name="T6" fmla="*/ 630932 w 3823334"/>
                <a:gd name="T7" fmla="*/ 1780533 h 3823336"/>
                <a:gd name="T8" fmla="*/ 9943 w 3823334"/>
                <a:gd name="T9" fmla="*/ 1716950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3334" h="3823336">
                  <a:moveTo>
                    <a:pt x="9943" y="1716950"/>
                  </a:moveTo>
                  <a:cubicBezTo>
                    <a:pt x="111937" y="720819"/>
                    <a:pt x="965323" y="-27813"/>
                    <a:pt x="1966253" y="779"/>
                  </a:cubicBezTo>
                  <a:lnTo>
                    <a:pt x="1948428" y="624761"/>
                  </a:lnTo>
                  <a:cubicBezTo>
                    <a:pt x="1274342" y="605505"/>
                    <a:pt x="699620" y="1109679"/>
                    <a:pt x="630932" y="1780533"/>
                  </a:cubicBezTo>
                  <a:lnTo>
                    <a:pt x="9943" y="1716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59" name="Block Arc 40@|1FFC:2381804|FBC:16777215|LFC:16777215|LBC:16777215"/>
            <p:cNvSpPr/>
            <p:nvPr/>
          </p:nvSpPr>
          <p:spPr bwMode="auto">
            <a:xfrm rot="13947231">
              <a:off x="1153121" y="1450111"/>
              <a:ext cx="2868215" cy="2867025"/>
            </a:xfrm>
            <a:custGeom>
              <a:avLst/>
              <a:gdLst>
                <a:gd name="T0" fmla="*/ 0 w 3823336"/>
                <a:gd name="T1" fmla="*/ 1911668 h 3823336"/>
                <a:gd name="T2" fmla="*/ 579354 w 3823336"/>
                <a:gd name="T3" fmla="*/ 540751 h 3823336"/>
                <a:gd name="T4" fmla="*/ 1966255 w 3823336"/>
                <a:gd name="T5" fmla="*/ 779 h 3823336"/>
                <a:gd name="T6" fmla="*/ 1948429 w 3823336"/>
                <a:gd name="T7" fmla="*/ 624761 h 3823336"/>
                <a:gd name="T8" fmla="*/ 1014407 w 3823336"/>
                <a:gd name="T9" fmla="*/ 988411 h 3823336"/>
                <a:gd name="T10" fmla="*/ 624236 w 3823336"/>
                <a:gd name="T11" fmla="*/ 1911669 h 3823336"/>
                <a:gd name="T12" fmla="*/ 0 w 3823336"/>
                <a:gd name="T13" fmla="*/ 1911668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6">
                  <a:moveTo>
                    <a:pt x="0" y="1911668"/>
                  </a:moveTo>
                  <a:cubicBezTo>
                    <a:pt x="0" y="1395196"/>
                    <a:pt x="208976" y="900700"/>
                    <a:pt x="579354" y="540751"/>
                  </a:cubicBezTo>
                  <a:cubicBezTo>
                    <a:pt x="949732" y="180802"/>
                    <a:pt x="1449994" y="-13968"/>
                    <a:pt x="1966255" y="779"/>
                  </a:cubicBezTo>
                  <a:lnTo>
                    <a:pt x="1948429" y="624761"/>
                  </a:lnTo>
                  <a:cubicBezTo>
                    <a:pt x="1600748" y="614829"/>
                    <a:pt x="1263841" y="745999"/>
                    <a:pt x="1014407" y="988411"/>
                  </a:cubicBezTo>
                  <a:cubicBezTo>
                    <a:pt x="764972" y="1230822"/>
                    <a:pt x="624236" y="1563846"/>
                    <a:pt x="624236" y="1911669"/>
                  </a:cubicBezTo>
                  <a:lnTo>
                    <a:pt x="0" y="191166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60" name="Block Arc 39@|1FFC:14657585|FBC:16777215|LFC:16777215|LBC:16777215"/>
            <p:cNvSpPr/>
            <p:nvPr/>
          </p:nvSpPr>
          <p:spPr bwMode="auto">
            <a:xfrm rot="8470872">
              <a:off x="1164431" y="1439991"/>
              <a:ext cx="2868216" cy="2867025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61" name="Isosceles Triangle 41@|1FFC:1554685|FBC:16777215|LFC:16777215|LBC:16777215"/>
            <p:cNvSpPr>
              <a:spLocks noChangeArrowheads="1"/>
            </p:cNvSpPr>
            <p:nvPr/>
          </p:nvSpPr>
          <p:spPr bwMode="auto">
            <a:xfrm rot="2938533">
              <a:off x="1557338" y="1729312"/>
              <a:ext cx="686991" cy="26789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2" name="Isosceles Triangle 42@|1FFC:4308095|FBC:16777215|LFC:16777215|LBC:16777215"/>
            <p:cNvSpPr>
              <a:spLocks noChangeArrowheads="1"/>
            </p:cNvSpPr>
            <p:nvPr/>
          </p:nvSpPr>
          <p:spPr bwMode="auto">
            <a:xfrm rot="8461846">
              <a:off x="3249217" y="2085310"/>
              <a:ext cx="686990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3" name="Isosceles Triangle 43@|1FFC:14657585|FBC:16777215|LFC:16777215|LBC:16777215"/>
            <p:cNvSpPr>
              <a:spLocks noChangeArrowheads="1"/>
            </p:cNvSpPr>
            <p:nvPr/>
          </p:nvSpPr>
          <p:spPr bwMode="auto">
            <a:xfrm rot="14072155">
              <a:off x="2883099" y="374087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4" name="Isosceles Triangle 44@|1FFC:2381804|FBC:16777215|LFC:16777215|LBC:16777215"/>
            <p:cNvSpPr>
              <a:spLocks noChangeArrowheads="1"/>
            </p:cNvSpPr>
            <p:nvPr/>
          </p:nvSpPr>
          <p:spPr bwMode="auto">
            <a:xfrm rot="19459204">
              <a:off x="1197769" y="336642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57554" y="1214428"/>
            <a:ext cx="50006" cy="2950369"/>
            <a:chOff x="4744641" y="1373316"/>
            <a:chExt cx="50006" cy="2950369"/>
          </a:xfrm>
        </p:grpSpPr>
        <p:sp>
          <p:nvSpPr>
            <p:cNvPr id="96" name="矩形 39"/>
            <p:cNvSpPr>
              <a:spLocks noChangeArrowheads="1"/>
            </p:cNvSpPr>
            <p:nvPr/>
          </p:nvSpPr>
          <p:spPr bwMode="auto">
            <a:xfrm>
              <a:off x="4744641" y="1373316"/>
              <a:ext cx="50006" cy="7417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7" name="矩形 40"/>
            <p:cNvSpPr>
              <a:spLocks noChangeArrowheads="1"/>
            </p:cNvSpPr>
            <p:nvPr/>
          </p:nvSpPr>
          <p:spPr bwMode="auto">
            <a:xfrm>
              <a:off x="4744641" y="2107931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8" name="矩形 41"/>
            <p:cNvSpPr>
              <a:spLocks noChangeArrowheads="1"/>
            </p:cNvSpPr>
            <p:nvPr/>
          </p:nvSpPr>
          <p:spPr bwMode="auto">
            <a:xfrm>
              <a:off x="4744641" y="2848500"/>
              <a:ext cx="50006" cy="74056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9" name="矩形 42"/>
            <p:cNvSpPr>
              <a:spLocks noChangeArrowheads="1"/>
            </p:cNvSpPr>
            <p:nvPr/>
          </p:nvSpPr>
          <p:spPr bwMode="auto">
            <a:xfrm>
              <a:off x="4744641" y="3583116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3643306" y="1500180"/>
            <a:ext cx="4857752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（一）精神依赖性或习惯性（</a:t>
            </a:r>
            <a:r>
              <a:rPr lang="en-US" altLang="zh-CN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habituation</a:t>
            </a:r>
            <a:r>
              <a:rPr lang="zh-CN" altLang="en-US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）：</a:t>
            </a:r>
            <a:r>
              <a:rPr lang="zh-CN" altLang="en-US" sz="2800" b="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停药后仅表现为主观上的不适，没有客观上的体征表现，称之为习惯性或精神依赖性或心理依赖</a:t>
            </a:r>
            <a:r>
              <a:rPr lang="zh-CN" altLang="en-US" sz="2800" b="0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en-US" altLang="zh-CN" sz="2800" b="0" dirty="0" smtClean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hangingPunct="1"/>
            <a:endParaRPr lang="zh-CN" altLang="en-US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720" y="1428742"/>
            <a:ext cx="2886075" cy="2887266"/>
            <a:chOff x="1146572" y="1430465"/>
            <a:chExt cx="2886075" cy="2887266"/>
          </a:xfrm>
        </p:grpSpPr>
        <p:pic>
          <p:nvPicPr>
            <p:cNvPr id="56" name="图片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0207" y="1905525"/>
              <a:ext cx="1902619" cy="19014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" name="Block Arc 38"/>
            <p:cNvSpPr/>
            <p:nvPr/>
          </p:nvSpPr>
          <p:spPr bwMode="auto">
            <a:xfrm rot="2990966">
              <a:off x="1157883" y="1429870"/>
              <a:ext cx="2867025" cy="2868216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58" name="Block Arc 37"/>
            <p:cNvSpPr/>
            <p:nvPr/>
          </p:nvSpPr>
          <p:spPr bwMode="auto">
            <a:xfrm rot="19115698">
              <a:off x="1146572" y="1435229"/>
              <a:ext cx="2867025" cy="2868215"/>
            </a:xfrm>
            <a:custGeom>
              <a:avLst/>
              <a:gdLst>
                <a:gd name="T0" fmla="*/ 9943 w 3823334"/>
                <a:gd name="T1" fmla="*/ 1716950 h 3823336"/>
                <a:gd name="T2" fmla="*/ 1966253 w 3823334"/>
                <a:gd name="T3" fmla="*/ 779 h 3823336"/>
                <a:gd name="T4" fmla="*/ 1948428 w 3823334"/>
                <a:gd name="T5" fmla="*/ 624761 h 3823336"/>
                <a:gd name="T6" fmla="*/ 630932 w 3823334"/>
                <a:gd name="T7" fmla="*/ 1780533 h 3823336"/>
                <a:gd name="T8" fmla="*/ 9943 w 3823334"/>
                <a:gd name="T9" fmla="*/ 1716950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23334" h="3823336">
                  <a:moveTo>
                    <a:pt x="9943" y="1716950"/>
                  </a:moveTo>
                  <a:cubicBezTo>
                    <a:pt x="111937" y="720819"/>
                    <a:pt x="965323" y="-27813"/>
                    <a:pt x="1966253" y="779"/>
                  </a:cubicBezTo>
                  <a:lnTo>
                    <a:pt x="1948428" y="624761"/>
                  </a:lnTo>
                  <a:cubicBezTo>
                    <a:pt x="1274342" y="605505"/>
                    <a:pt x="699620" y="1109679"/>
                    <a:pt x="630932" y="1780533"/>
                  </a:cubicBezTo>
                  <a:lnTo>
                    <a:pt x="9943" y="171695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59" name="Block Arc 40@|1FFC:2381804|FBC:16777215|LFC:16777215|LBC:16777215"/>
            <p:cNvSpPr/>
            <p:nvPr/>
          </p:nvSpPr>
          <p:spPr bwMode="auto">
            <a:xfrm rot="13947231">
              <a:off x="1153121" y="1450111"/>
              <a:ext cx="2868215" cy="2867025"/>
            </a:xfrm>
            <a:custGeom>
              <a:avLst/>
              <a:gdLst>
                <a:gd name="T0" fmla="*/ 0 w 3823336"/>
                <a:gd name="T1" fmla="*/ 1911668 h 3823336"/>
                <a:gd name="T2" fmla="*/ 579354 w 3823336"/>
                <a:gd name="T3" fmla="*/ 540751 h 3823336"/>
                <a:gd name="T4" fmla="*/ 1966255 w 3823336"/>
                <a:gd name="T5" fmla="*/ 779 h 3823336"/>
                <a:gd name="T6" fmla="*/ 1948429 w 3823336"/>
                <a:gd name="T7" fmla="*/ 624761 h 3823336"/>
                <a:gd name="T8" fmla="*/ 1014407 w 3823336"/>
                <a:gd name="T9" fmla="*/ 988411 h 3823336"/>
                <a:gd name="T10" fmla="*/ 624236 w 3823336"/>
                <a:gd name="T11" fmla="*/ 1911669 h 3823336"/>
                <a:gd name="T12" fmla="*/ 0 w 3823336"/>
                <a:gd name="T13" fmla="*/ 1911668 h 3823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6">
                  <a:moveTo>
                    <a:pt x="0" y="1911668"/>
                  </a:moveTo>
                  <a:cubicBezTo>
                    <a:pt x="0" y="1395196"/>
                    <a:pt x="208976" y="900700"/>
                    <a:pt x="579354" y="540751"/>
                  </a:cubicBezTo>
                  <a:cubicBezTo>
                    <a:pt x="949732" y="180802"/>
                    <a:pt x="1449994" y="-13968"/>
                    <a:pt x="1966255" y="779"/>
                  </a:cubicBezTo>
                  <a:lnTo>
                    <a:pt x="1948429" y="624761"/>
                  </a:lnTo>
                  <a:cubicBezTo>
                    <a:pt x="1600748" y="614829"/>
                    <a:pt x="1263841" y="745999"/>
                    <a:pt x="1014407" y="988411"/>
                  </a:cubicBezTo>
                  <a:cubicBezTo>
                    <a:pt x="764972" y="1230822"/>
                    <a:pt x="624236" y="1563846"/>
                    <a:pt x="624236" y="1911669"/>
                  </a:cubicBezTo>
                  <a:lnTo>
                    <a:pt x="0" y="191166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60" name="Block Arc 39@|1FFC:14657585|FBC:16777215|LFC:16777215|LBC:16777215"/>
            <p:cNvSpPr/>
            <p:nvPr/>
          </p:nvSpPr>
          <p:spPr bwMode="auto">
            <a:xfrm rot="8470872">
              <a:off x="1164431" y="1439991"/>
              <a:ext cx="2868216" cy="2867025"/>
            </a:xfrm>
            <a:custGeom>
              <a:avLst/>
              <a:gdLst>
                <a:gd name="T0" fmla="*/ 0 w 3823336"/>
                <a:gd name="T1" fmla="*/ 1911667 h 3823334"/>
                <a:gd name="T2" fmla="*/ 579354 w 3823336"/>
                <a:gd name="T3" fmla="*/ 540751 h 3823334"/>
                <a:gd name="T4" fmla="*/ 1966254 w 3823336"/>
                <a:gd name="T5" fmla="*/ 780 h 3823334"/>
                <a:gd name="T6" fmla="*/ 1948429 w 3823336"/>
                <a:gd name="T7" fmla="*/ 624761 h 3823334"/>
                <a:gd name="T8" fmla="*/ 1014407 w 3823336"/>
                <a:gd name="T9" fmla="*/ 988410 h 3823334"/>
                <a:gd name="T10" fmla="*/ 624235 w 3823336"/>
                <a:gd name="T11" fmla="*/ 1911667 h 3823334"/>
                <a:gd name="T12" fmla="*/ 0 w 3823336"/>
                <a:gd name="T13" fmla="*/ 1911667 h 3823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3336" h="3823334">
                  <a:moveTo>
                    <a:pt x="0" y="1911667"/>
                  </a:moveTo>
                  <a:cubicBezTo>
                    <a:pt x="0" y="1395195"/>
                    <a:pt x="208976" y="900699"/>
                    <a:pt x="579354" y="540751"/>
                  </a:cubicBezTo>
                  <a:cubicBezTo>
                    <a:pt x="949732" y="180803"/>
                    <a:pt x="1449994" y="-13968"/>
                    <a:pt x="1966254" y="780"/>
                  </a:cubicBezTo>
                  <a:lnTo>
                    <a:pt x="1948429" y="624761"/>
                  </a:lnTo>
                  <a:cubicBezTo>
                    <a:pt x="1600748" y="614829"/>
                    <a:pt x="1263842" y="745999"/>
                    <a:pt x="1014407" y="988410"/>
                  </a:cubicBezTo>
                  <a:cubicBezTo>
                    <a:pt x="764972" y="1230821"/>
                    <a:pt x="624235" y="1563844"/>
                    <a:pt x="624235" y="1911667"/>
                  </a:cubicBezTo>
                  <a:lnTo>
                    <a:pt x="0" y="191166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/>
            <a:p>
              <a:endParaRPr lang="zh-CN" altLang="en-US"/>
            </a:p>
          </p:txBody>
        </p:sp>
        <p:sp>
          <p:nvSpPr>
            <p:cNvPr id="61" name="Isosceles Triangle 41@|1FFC:1554685|FBC:16777215|LFC:16777215|LBC:16777215"/>
            <p:cNvSpPr>
              <a:spLocks noChangeArrowheads="1"/>
            </p:cNvSpPr>
            <p:nvPr/>
          </p:nvSpPr>
          <p:spPr bwMode="auto">
            <a:xfrm rot="2938533">
              <a:off x="1557338" y="1729312"/>
              <a:ext cx="686991" cy="26789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2" name="Isosceles Triangle 42@|1FFC:4308095|FBC:16777215|LFC:16777215|LBC:16777215"/>
            <p:cNvSpPr>
              <a:spLocks noChangeArrowheads="1"/>
            </p:cNvSpPr>
            <p:nvPr/>
          </p:nvSpPr>
          <p:spPr bwMode="auto">
            <a:xfrm rot="8461846">
              <a:off x="3249217" y="2085310"/>
              <a:ext cx="686990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3" name="Isosceles Triangle 43@|1FFC:14657585|FBC:16777215|LFC:16777215|LBC:16777215"/>
            <p:cNvSpPr>
              <a:spLocks noChangeArrowheads="1"/>
            </p:cNvSpPr>
            <p:nvPr/>
          </p:nvSpPr>
          <p:spPr bwMode="auto">
            <a:xfrm rot="14072155">
              <a:off x="2883099" y="374087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64" name="Isosceles Triangle 44@|1FFC:2381804|FBC:16777215|LFC:16777215|LBC:16777215"/>
            <p:cNvSpPr>
              <a:spLocks noChangeArrowheads="1"/>
            </p:cNvSpPr>
            <p:nvPr/>
          </p:nvSpPr>
          <p:spPr bwMode="auto">
            <a:xfrm rot="19459204">
              <a:off x="1197769" y="3366423"/>
              <a:ext cx="686991" cy="269081"/>
            </a:xfrm>
            <a:prstGeom prst="triangle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en-US" altLang="zh-CN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357554" y="1357304"/>
            <a:ext cx="50006" cy="2950369"/>
            <a:chOff x="4744641" y="1373316"/>
            <a:chExt cx="50006" cy="2950369"/>
          </a:xfrm>
        </p:grpSpPr>
        <p:sp>
          <p:nvSpPr>
            <p:cNvPr id="96" name="矩形 39"/>
            <p:cNvSpPr>
              <a:spLocks noChangeArrowheads="1"/>
            </p:cNvSpPr>
            <p:nvPr/>
          </p:nvSpPr>
          <p:spPr bwMode="auto">
            <a:xfrm>
              <a:off x="4744641" y="1373316"/>
              <a:ext cx="50006" cy="74175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7" name="矩形 40"/>
            <p:cNvSpPr>
              <a:spLocks noChangeArrowheads="1"/>
            </p:cNvSpPr>
            <p:nvPr/>
          </p:nvSpPr>
          <p:spPr bwMode="auto">
            <a:xfrm>
              <a:off x="4744641" y="2107931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8" name="矩形 41"/>
            <p:cNvSpPr>
              <a:spLocks noChangeArrowheads="1"/>
            </p:cNvSpPr>
            <p:nvPr/>
          </p:nvSpPr>
          <p:spPr bwMode="auto">
            <a:xfrm>
              <a:off x="4744641" y="2848500"/>
              <a:ext cx="50006" cy="740569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99" name="矩形 42"/>
            <p:cNvSpPr>
              <a:spLocks noChangeArrowheads="1"/>
            </p:cNvSpPr>
            <p:nvPr/>
          </p:nvSpPr>
          <p:spPr bwMode="auto">
            <a:xfrm>
              <a:off x="4744641" y="3583116"/>
              <a:ext cx="50006" cy="74056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3571868" y="1357304"/>
            <a:ext cx="485775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zh-CN" altLang="en-US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（二）身体依赖或成瘾性（</a:t>
            </a:r>
            <a:r>
              <a:rPr lang="en-US" altLang="zh-CN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addiction</a:t>
            </a:r>
            <a:r>
              <a:rPr lang="zh-CN" altLang="en-US" sz="2800" b="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）：</a:t>
            </a:r>
            <a:r>
              <a:rPr lang="zh-CN" altLang="en-US" sz="2800" b="0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用药时产生欣快感，而停药后不仅出现主观上的不适，还会发生严重的生理功能紊乱的戒断症状，称之为成瘾性或生理依赖性或身体依赖。</a:t>
            </a:r>
            <a:endParaRPr lang="en-US" altLang="zh-CN" sz="2800" b="0" dirty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eaLnBrk="1" hangingPunct="1"/>
            <a:endParaRPr lang="zh-CN" altLang="en-US" b="0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8"/>
          <p:cNvSpPr>
            <a:spLocks noChangeArrowheads="1"/>
          </p:cNvSpPr>
          <p:nvPr/>
        </p:nvSpPr>
        <p:spPr bwMode="auto">
          <a:xfrm>
            <a:off x="3857620" y="1214428"/>
            <a:ext cx="4929222" cy="3688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140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       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吗啡连续用药</a:t>
            </a:r>
            <a:r>
              <a:rPr lang="en-US" altLang="zh-CN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1-2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周，可产生依赖性。一旦停药就会出现戒断症状，表现为烦躁不安、失眠、打哈欠、流泪、流涕、出汗、肌肉震颤、呕吐、腹泻甚至虚脱、意识丧失等。</a:t>
            </a:r>
            <a:endParaRPr lang="en-US" altLang="zh-CN" sz="2400" b="0" dirty="0" smtClean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en-US" altLang="zh-CN" sz="2400" b="0" dirty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</a:t>
            </a:r>
            <a:r>
              <a:rPr lang="en-US" altLang="zh-CN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    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吗啡的使用一定严格按照国家颁布的</a:t>
            </a:r>
            <a:r>
              <a:rPr lang="en-US" altLang="zh-CN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《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麻醉药品管理条例</a:t>
            </a:r>
            <a:r>
              <a:rPr lang="en-US" altLang="zh-CN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》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限制使用！！</a:t>
            </a:r>
            <a:endParaRPr lang="en-US" altLang="zh-CN" sz="2400" b="0" dirty="0" smtClean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00034" y="928676"/>
            <a:ext cx="3714775" cy="561692"/>
            <a:chOff x="5586615" y="1008778"/>
            <a:chExt cx="2533470" cy="561307"/>
          </a:xfrm>
        </p:grpSpPr>
        <p:sp>
          <p:nvSpPr>
            <p:cNvPr id="25" name="圆角矩形 10"/>
            <p:cNvSpPr>
              <a:spLocks noChangeArrowheads="1"/>
            </p:cNvSpPr>
            <p:nvPr/>
          </p:nvSpPr>
          <p:spPr bwMode="auto">
            <a:xfrm>
              <a:off x="5586615" y="1008778"/>
              <a:ext cx="2533470" cy="49972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文本框 11"/>
            <p:cNvSpPr txBox="1">
              <a:spLocks noChangeArrowheads="1"/>
            </p:cNvSpPr>
            <p:nvPr/>
          </p:nvSpPr>
          <p:spPr bwMode="auto">
            <a:xfrm>
              <a:off x="5732776" y="1008778"/>
              <a:ext cx="2279015" cy="56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r>
                <a:rPr lang="zh-CN" altLang="en-US" sz="3200" b="0" dirty="0" smtClean="0">
                  <a:solidFill>
                    <a:srgbClr val="FF0000"/>
                  </a:solidFill>
                  <a:latin typeface="Arial" panose="020B0604020202020204" pitchFamily="34" charset="0"/>
                  <a:ea typeface="微软雅黑" panose="020B0503020204020204" charset="-122"/>
                  <a:sym typeface="Arial" panose="020B0604020202020204" pitchFamily="34" charset="0"/>
                </a:rPr>
                <a:t>吗啡的依赖性</a:t>
              </a:r>
              <a:endParaRPr lang="zh-CN" altLang="en-US" sz="3200" b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142844" y="1500180"/>
            <a:ext cx="3500494" cy="3143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0" y="1428742"/>
            <a:ext cx="3643338" cy="3143272"/>
          </a:xfrm>
          <a:prstGeom prst="rect">
            <a:avLst/>
          </a:prstGeom>
          <a:noFill/>
          <a:ln>
            <a:noFill/>
          </a:ln>
        </p:spPr>
      </p:pic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4000496" y="1500180"/>
            <a:ext cx="457203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吗啡、海洛因是从植物罂粟的果实中提取的。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罂粟是制取鸦片的主要原料，同时其提取物也是多种镇静剂的来源，如吗啡、蒂巴因、可待因、罂粟碱、那可丁等。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85720" y="1428742"/>
            <a:ext cx="3357586" cy="642942"/>
            <a:chOff x="5320439" y="1935469"/>
            <a:chExt cx="2580805" cy="861967"/>
          </a:xfrm>
        </p:grpSpPr>
        <p:sp>
          <p:nvSpPr>
            <p:cNvPr id="25" name="圆角矩形 10"/>
            <p:cNvSpPr>
              <a:spLocks noChangeArrowheads="1"/>
            </p:cNvSpPr>
            <p:nvPr/>
          </p:nvSpPr>
          <p:spPr bwMode="auto">
            <a:xfrm>
              <a:off x="5320439" y="1935469"/>
              <a:ext cx="2580805" cy="861967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lIns="68580" tIns="34290" rIns="68580" bIns="34290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6" name="文本框 11"/>
            <p:cNvSpPr txBox="1">
              <a:spLocks noChangeArrowheads="1"/>
            </p:cNvSpPr>
            <p:nvPr/>
          </p:nvSpPr>
          <p:spPr bwMode="auto">
            <a:xfrm>
              <a:off x="5360766" y="1935469"/>
              <a:ext cx="1733978" cy="7530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12160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121602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zh-CN" altLang="en-US" sz="3200" b="0" dirty="0" smtClean="0">
                  <a:solidFill>
                    <a:srgbClr val="FF0000"/>
                  </a:solidFill>
                  <a:latin typeface="方正正粗黑简体" panose="02000000000000000000" pitchFamily="2" charset="-122"/>
                  <a:ea typeface="微软雅黑" panose="020B0503020204020204" charset="-122"/>
                  <a:sym typeface="Arial" panose="020B0604020202020204" pitchFamily="34" charset="0"/>
                </a:rPr>
                <a:t>讨论：</a:t>
              </a:r>
              <a:endParaRPr lang="zh-CN" altLang="en-US" sz="3200" b="0" dirty="0">
                <a:solidFill>
                  <a:srgbClr val="FF0000"/>
                </a:solidFill>
                <a:latin typeface="方正正粗黑简体" panose="02000000000000000000" pitchFamily="2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矩形 8"/>
          <p:cNvSpPr>
            <a:spLocks noChangeArrowheads="1"/>
          </p:cNvSpPr>
          <p:nvPr/>
        </p:nvSpPr>
        <p:spPr bwMode="auto">
          <a:xfrm>
            <a:off x="4929190" y="2285998"/>
            <a:ext cx="3857652" cy="1915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800" b="0" dirty="0" smtClean="0">
                <a:latin typeface="楷体_GB2312" pitchFamily="49" charset="-122"/>
                <a:ea typeface="楷体_GB2312" pitchFamily="49" charset="-122"/>
              </a:rPr>
              <a:t>   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结合对吗啡依赖性所学，同学们对如海洛因、</a:t>
            </a:r>
            <a:r>
              <a:rPr lang="en-US" altLang="zh-CN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K</a:t>
            </a: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粉、冰毒等致成瘾性的毒品危害有哪些了解呢？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/>
          <p:nvPr/>
        </p:nvPicPr>
        <p:blipFill>
          <a:blip r:embed="rId3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285720" y="2357436"/>
            <a:ext cx="2214578" cy="2039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图片 8"/>
          <p:cNvPicPr/>
          <p:nvPr/>
        </p:nvPicPr>
        <p:blipFill>
          <a:blip r:embed="rId4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="http://schemas.openxmlformats.org/wordprocessingml/2006/main" xmlns:w14="http://schemas.microsoft.com/office/word/2010/wordml" xmlns:w10="urn:schemas-microsoft-com:office:word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wpsCustomData="http://www.wps.cn/officeDocument/2013/wpsCustomData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>
          <a:xfrm>
            <a:off x="2643174" y="2357436"/>
            <a:ext cx="2071702" cy="207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/>
          <p:nvPr/>
        </p:nvPicPr>
        <p:blipFill>
          <a:blip r:embed="rId3"/>
          <a:stretch>
            <a:fillRect/>
          </a:stretch>
        </p:blipFill>
        <p:spPr>
          <a:xfrm>
            <a:off x="642910" y="1357304"/>
            <a:ext cx="5929354" cy="35528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6929454" y="2285998"/>
            <a:ext cx="1857388" cy="47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20000"/>
              </a:spcBef>
            </a:pPr>
            <a:r>
              <a:rPr lang="zh-CN" altLang="en-US" sz="2400" b="0" dirty="0" smtClean="0">
                <a:solidFill>
                  <a:srgbClr val="445469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易成瘾性</a:t>
            </a:r>
            <a:endParaRPr lang="zh-CN" altLang="en-US" sz="2400" b="0" dirty="0">
              <a:solidFill>
                <a:srgbClr val="445469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28596" y="714362"/>
            <a:ext cx="3429024" cy="596334"/>
            <a:chOff x="4236104" y="1958865"/>
            <a:chExt cx="4050743" cy="638223"/>
          </a:xfrm>
        </p:grpSpPr>
        <p:sp>
          <p:nvSpPr>
            <p:cNvPr id="5" name="文本框 26"/>
            <p:cNvSpPr txBox="1">
              <a:spLocks noChangeArrowheads="1"/>
            </p:cNvSpPr>
            <p:nvPr/>
          </p:nvSpPr>
          <p:spPr bwMode="auto">
            <a:xfrm>
              <a:off x="5062934" y="1958865"/>
              <a:ext cx="3223913" cy="62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3200" b="0" dirty="0" smtClean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毒品的危害性</a:t>
              </a:r>
              <a:endParaRPr lang="zh-CN" altLang="en-US" sz="3200" b="0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6" name="文本框 27"/>
            <p:cNvSpPr txBox="1">
              <a:spLocks noChangeArrowheads="1"/>
            </p:cNvSpPr>
            <p:nvPr/>
          </p:nvSpPr>
          <p:spPr bwMode="auto">
            <a:xfrm>
              <a:off x="4236104" y="1971236"/>
              <a:ext cx="964371" cy="62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3200" b="0" dirty="0">
                  <a:solidFill>
                    <a:srgbClr val="FF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3221403"/>
  <p:tag name="MH_LIBRARY" val="GRAPHIC"/>
  <p:tag name="MH_ORDER" val="Rectangle 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3221403"/>
  <p:tag name="MH_LIBRARY" val="GRAPHIC"/>
  <p:tag name="MH_ORDER" val="Rectangle 3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0923221403"/>
  <p:tag name="MH_LIBRARY" val="GRAPHIC"/>
  <p:tag name="MH_ORDER" val="文本框 35"/>
</p:tagLst>
</file>

<file path=ppt/theme/theme1.xml><?xml version="1.0" encoding="utf-8"?>
<a:theme xmlns:a="http://schemas.openxmlformats.org/drawingml/2006/main" name="微笑PPT - 小A">
  <a:themeElements>
    <a:clrScheme name="自定义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73E87"/>
      </a:accent1>
      <a:accent2>
        <a:srgbClr val="2D82F4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微笑PPT - 小A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华文细黑" pitchFamily="2" charset="-122"/>
          </a:defRPr>
        </a:defPPr>
      </a:lstStyle>
    </a:lnDef>
  </a:objectDefaults>
  <a:extraClrSchemeLst>
    <a:extraClrScheme>
      <a:clrScheme name="微笑PPT - 小A 1">
        <a:dk1>
          <a:srgbClr val="000000"/>
        </a:dk1>
        <a:lt1>
          <a:srgbClr val="FFFFFF"/>
        </a:lt1>
        <a:dk2>
          <a:srgbClr val="FFFFFF"/>
        </a:dk2>
        <a:lt2>
          <a:srgbClr val="B2B2B2"/>
        </a:lt2>
        <a:accent1>
          <a:srgbClr val="E20000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EEAAAA"/>
        </a:accent5>
        <a:accent6>
          <a:srgbClr val="B90000"/>
        </a:accent6>
        <a:hlink>
          <a:srgbClr val="8000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341</Words>
  <Application>WPS 演示</Application>
  <PresentationFormat>全屏显示(16:9)</PresentationFormat>
  <Paragraphs>44</Paragraphs>
  <Slides>15</Slides>
  <Notes>15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16" baseType="lpstr">
      <vt:lpstr>微笑PPT - 小A</vt:lpstr>
      <vt:lpstr>幻灯片 0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558</dc:title>
  <dc:creator>Administrator</dc:creator>
  <cp:lastModifiedBy>admin</cp:lastModifiedBy>
  <cp:revision>331</cp:revision>
  <dcterms:created xsi:type="dcterms:W3CDTF">2010-02-22T07:41:00Z</dcterms:created>
  <dcterms:modified xsi:type="dcterms:W3CDTF">2020-08-17T22:22:37Z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