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3" r:id="rId5"/>
    <p:sldId id="258" r:id="rId6"/>
    <p:sldId id="260" r:id="rId7"/>
    <p:sldId id="261" r:id="rId8"/>
    <p:sldId id="264" r:id="rId9"/>
    <p:sldId id="262"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C5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59430E5-8B1E-4B8B-B4FE-EE94ED287278}"/>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55AD0BA7-AC43-4A3B-9FAF-41532BE620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E8916246-92FE-4F2C-AAF4-8ECFDCBA6DF0}"/>
              </a:ext>
            </a:extLst>
          </p:cNvPr>
          <p:cNvSpPr>
            <a:spLocks noGrp="1"/>
          </p:cNvSpPr>
          <p:nvPr>
            <p:ph type="dt" sz="half" idx="10"/>
          </p:nvPr>
        </p:nvSpPr>
        <p:spPr/>
        <p:txBody>
          <a:bodyPr/>
          <a:lstStyle/>
          <a:p>
            <a:fld id="{CE65829A-1330-4725-9FD3-5EFC7ACEE031}" type="datetimeFigureOut">
              <a:rPr lang="zh-CN" altLang="en-US" smtClean="0"/>
              <a:t>2021/1/13</a:t>
            </a:fld>
            <a:endParaRPr lang="zh-CN" altLang="en-US"/>
          </a:p>
        </p:txBody>
      </p:sp>
      <p:sp>
        <p:nvSpPr>
          <p:cNvPr id="5" name="页脚占位符 4">
            <a:extLst>
              <a:ext uri="{FF2B5EF4-FFF2-40B4-BE49-F238E27FC236}">
                <a16:creationId xmlns:a16="http://schemas.microsoft.com/office/drawing/2014/main" id="{DA3E7965-5A6B-4C7D-BF72-DC6C9C87DB4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802F8C2-A1D1-47DB-BA27-9E14D0AE5CC1}"/>
              </a:ext>
            </a:extLst>
          </p:cNvPr>
          <p:cNvSpPr>
            <a:spLocks noGrp="1"/>
          </p:cNvSpPr>
          <p:nvPr>
            <p:ph type="sldNum" sz="quarter" idx="12"/>
          </p:nvPr>
        </p:nvSpPr>
        <p:spPr/>
        <p:txBody>
          <a:bodyPr/>
          <a:lstStyle/>
          <a:p>
            <a:fld id="{2E031244-72F1-447D-B76D-167AEB8D14D5}" type="slidenum">
              <a:rPr lang="zh-CN" altLang="en-US" smtClean="0"/>
              <a:t>‹#›</a:t>
            </a:fld>
            <a:endParaRPr lang="zh-CN" altLang="en-US"/>
          </a:p>
        </p:txBody>
      </p:sp>
    </p:spTree>
    <p:extLst>
      <p:ext uri="{BB962C8B-B14F-4D97-AF65-F5344CB8AC3E}">
        <p14:creationId xmlns:p14="http://schemas.microsoft.com/office/powerpoint/2010/main" val="3625866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49565E7-4C32-4A47-A8F3-851FFB1B3E63}"/>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FEB2B7C3-E3E4-4E45-A77F-E7230D27C47A}"/>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D57B2FC-1E0A-445F-AC1E-46CA583CF351}"/>
              </a:ext>
            </a:extLst>
          </p:cNvPr>
          <p:cNvSpPr>
            <a:spLocks noGrp="1"/>
          </p:cNvSpPr>
          <p:nvPr>
            <p:ph type="dt" sz="half" idx="10"/>
          </p:nvPr>
        </p:nvSpPr>
        <p:spPr/>
        <p:txBody>
          <a:bodyPr/>
          <a:lstStyle/>
          <a:p>
            <a:fld id="{CE65829A-1330-4725-9FD3-5EFC7ACEE031}" type="datetimeFigureOut">
              <a:rPr lang="zh-CN" altLang="en-US" smtClean="0"/>
              <a:t>2021/1/13</a:t>
            </a:fld>
            <a:endParaRPr lang="zh-CN" altLang="en-US"/>
          </a:p>
        </p:txBody>
      </p:sp>
      <p:sp>
        <p:nvSpPr>
          <p:cNvPr id="5" name="页脚占位符 4">
            <a:extLst>
              <a:ext uri="{FF2B5EF4-FFF2-40B4-BE49-F238E27FC236}">
                <a16:creationId xmlns:a16="http://schemas.microsoft.com/office/drawing/2014/main" id="{D4A1A60D-07C9-4406-81C8-A6A572AFDE4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53C39D2-6C4B-42EA-AE3B-DADD3A3D975B}"/>
              </a:ext>
            </a:extLst>
          </p:cNvPr>
          <p:cNvSpPr>
            <a:spLocks noGrp="1"/>
          </p:cNvSpPr>
          <p:nvPr>
            <p:ph type="sldNum" sz="quarter" idx="12"/>
          </p:nvPr>
        </p:nvSpPr>
        <p:spPr/>
        <p:txBody>
          <a:bodyPr/>
          <a:lstStyle/>
          <a:p>
            <a:fld id="{2E031244-72F1-447D-B76D-167AEB8D14D5}" type="slidenum">
              <a:rPr lang="zh-CN" altLang="en-US" smtClean="0"/>
              <a:t>‹#›</a:t>
            </a:fld>
            <a:endParaRPr lang="zh-CN" altLang="en-US"/>
          </a:p>
        </p:txBody>
      </p:sp>
    </p:spTree>
    <p:extLst>
      <p:ext uri="{BB962C8B-B14F-4D97-AF65-F5344CB8AC3E}">
        <p14:creationId xmlns:p14="http://schemas.microsoft.com/office/powerpoint/2010/main" val="1293581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B63B11BB-2A39-42DD-85B1-069D37BF4C8A}"/>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1FF1269B-016A-4F87-9CC2-6A04A9B7C3A2}"/>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9FAF5A8-F9B6-4F42-8B46-E0F033B66335}"/>
              </a:ext>
            </a:extLst>
          </p:cNvPr>
          <p:cNvSpPr>
            <a:spLocks noGrp="1"/>
          </p:cNvSpPr>
          <p:nvPr>
            <p:ph type="dt" sz="half" idx="10"/>
          </p:nvPr>
        </p:nvSpPr>
        <p:spPr/>
        <p:txBody>
          <a:bodyPr/>
          <a:lstStyle/>
          <a:p>
            <a:fld id="{CE65829A-1330-4725-9FD3-5EFC7ACEE031}" type="datetimeFigureOut">
              <a:rPr lang="zh-CN" altLang="en-US" smtClean="0"/>
              <a:t>2021/1/13</a:t>
            </a:fld>
            <a:endParaRPr lang="zh-CN" altLang="en-US"/>
          </a:p>
        </p:txBody>
      </p:sp>
      <p:sp>
        <p:nvSpPr>
          <p:cNvPr id="5" name="页脚占位符 4">
            <a:extLst>
              <a:ext uri="{FF2B5EF4-FFF2-40B4-BE49-F238E27FC236}">
                <a16:creationId xmlns:a16="http://schemas.microsoft.com/office/drawing/2014/main" id="{FFB4BBF8-5DD8-4333-9DD6-F6748060390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7D1FD31-4CB2-4E61-A7BF-21F5A4D5665A}"/>
              </a:ext>
            </a:extLst>
          </p:cNvPr>
          <p:cNvSpPr>
            <a:spLocks noGrp="1"/>
          </p:cNvSpPr>
          <p:nvPr>
            <p:ph type="sldNum" sz="quarter" idx="12"/>
          </p:nvPr>
        </p:nvSpPr>
        <p:spPr/>
        <p:txBody>
          <a:bodyPr/>
          <a:lstStyle/>
          <a:p>
            <a:fld id="{2E031244-72F1-447D-B76D-167AEB8D14D5}" type="slidenum">
              <a:rPr lang="zh-CN" altLang="en-US" smtClean="0"/>
              <a:t>‹#›</a:t>
            </a:fld>
            <a:endParaRPr lang="zh-CN" altLang="en-US"/>
          </a:p>
        </p:txBody>
      </p:sp>
    </p:spTree>
    <p:extLst>
      <p:ext uri="{BB962C8B-B14F-4D97-AF65-F5344CB8AC3E}">
        <p14:creationId xmlns:p14="http://schemas.microsoft.com/office/powerpoint/2010/main" val="3958098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5EFD54-82CF-4619-9676-752E31ABBFAA}"/>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35CD65D5-2D3C-4D9E-8DC6-62C0EAC2B545}"/>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43267B0-FB9E-4338-92F7-24B6312C7770}"/>
              </a:ext>
            </a:extLst>
          </p:cNvPr>
          <p:cNvSpPr>
            <a:spLocks noGrp="1"/>
          </p:cNvSpPr>
          <p:nvPr>
            <p:ph type="dt" sz="half" idx="10"/>
          </p:nvPr>
        </p:nvSpPr>
        <p:spPr/>
        <p:txBody>
          <a:bodyPr/>
          <a:lstStyle/>
          <a:p>
            <a:fld id="{CE65829A-1330-4725-9FD3-5EFC7ACEE031}" type="datetimeFigureOut">
              <a:rPr lang="zh-CN" altLang="en-US" smtClean="0"/>
              <a:t>2021/1/13</a:t>
            </a:fld>
            <a:endParaRPr lang="zh-CN" altLang="en-US"/>
          </a:p>
        </p:txBody>
      </p:sp>
      <p:sp>
        <p:nvSpPr>
          <p:cNvPr id="5" name="页脚占位符 4">
            <a:extLst>
              <a:ext uri="{FF2B5EF4-FFF2-40B4-BE49-F238E27FC236}">
                <a16:creationId xmlns:a16="http://schemas.microsoft.com/office/drawing/2014/main" id="{9C0EDDF8-CEFD-4EB2-ACC6-E0D08A0CA45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B2848FA-1C50-4867-8720-6B996FBF76D2}"/>
              </a:ext>
            </a:extLst>
          </p:cNvPr>
          <p:cNvSpPr>
            <a:spLocks noGrp="1"/>
          </p:cNvSpPr>
          <p:nvPr>
            <p:ph type="sldNum" sz="quarter" idx="12"/>
          </p:nvPr>
        </p:nvSpPr>
        <p:spPr/>
        <p:txBody>
          <a:bodyPr/>
          <a:lstStyle/>
          <a:p>
            <a:fld id="{2E031244-72F1-447D-B76D-167AEB8D14D5}" type="slidenum">
              <a:rPr lang="zh-CN" altLang="en-US" smtClean="0"/>
              <a:t>‹#›</a:t>
            </a:fld>
            <a:endParaRPr lang="zh-CN" altLang="en-US"/>
          </a:p>
        </p:txBody>
      </p:sp>
    </p:spTree>
    <p:extLst>
      <p:ext uri="{BB962C8B-B14F-4D97-AF65-F5344CB8AC3E}">
        <p14:creationId xmlns:p14="http://schemas.microsoft.com/office/powerpoint/2010/main" val="3110042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3E9FE44-C869-4F61-88AF-111C3A4618C8}"/>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A9BBA163-0411-46D8-8ADD-4C8CBCA1EC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70CA0DBD-CA42-404D-B39E-E95AE4FC8A32}"/>
              </a:ext>
            </a:extLst>
          </p:cNvPr>
          <p:cNvSpPr>
            <a:spLocks noGrp="1"/>
          </p:cNvSpPr>
          <p:nvPr>
            <p:ph type="dt" sz="half" idx="10"/>
          </p:nvPr>
        </p:nvSpPr>
        <p:spPr/>
        <p:txBody>
          <a:bodyPr/>
          <a:lstStyle/>
          <a:p>
            <a:fld id="{CE65829A-1330-4725-9FD3-5EFC7ACEE031}" type="datetimeFigureOut">
              <a:rPr lang="zh-CN" altLang="en-US" smtClean="0"/>
              <a:t>2021/1/13</a:t>
            </a:fld>
            <a:endParaRPr lang="zh-CN" altLang="en-US"/>
          </a:p>
        </p:txBody>
      </p:sp>
      <p:sp>
        <p:nvSpPr>
          <p:cNvPr id="5" name="页脚占位符 4">
            <a:extLst>
              <a:ext uri="{FF2B5EF4-FFF2-40B4-BE49-F238E27FC236}">
                <a16:creationId xmlns:a16="http://schemas.microsoft.com/office/drawing/2014/main" id="{038B8D6E-2700-4F15-A2D3-FF198368503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27886F2-F8ED-46F1-AF55-36998A9AB54E}"/>
              </a:ext>
            </a:extLst>
          </p:cNvPr>
          <p:cNvSpPr>
            <a:spLocks noGrp="1"/>
          </p:cNvSpPr>
          <p:nvPr>
            <p:ph type="sldNum" sz="quarter" idx="12"/>
          </p:nvPr>
        </p:nvSpPr>
        <p:spPr/>
        <p:txBody>
          <a:bodyPr/>
          <a:lstStyle/>
          <a:p>
            <a:fld id="{2E031244-72F1-447D-B76D-167AEB8D14D5}" type="slidenum">
              <a:rPr lang="zh-CN" altLang="en-US" smtClean="0"/>
              <a:t>‹#›</a:t>
            </a:fld>
            <a:endParaRPr lang="zh-CN" altLang="en-US"/>
          </a:p>
        </p:txBody>
      </p:sp>
    </p:spTree>
    <p:extLst>
      <p:ext uri="{BB962C8B-B14F-4D97-AF65-F5344CB8AC3E}">
        <p14:creationId xmlns:p14="http://schemas.microsoft.com/office/powerpoint/2010/main" val="3025266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5EFCC28-DAFD-4BF8-ACC1-4D0CF1F1970C}"/>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1565BA39-77E2-4778-AD46-9F0F2810AFF3}"/>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B2E45BC4-ADD6-4C28-B036-76D1057E3A7F}"/>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8F6D39AF-774D-41E4-95A9-204A1405BA8F}"/>
              </a:ext>
            </a:extLst>
          </p:cNvPr>
          <p:cNvSpPr>
            <a:spLocks noGrp="1"/>
          </p:cNvSpPr>
          <p:nvPr>
            <p:ph type="dt" sz="half" idx="10"/>
          </p:nvPr>
        </p:nvSpPr>
        <p:spPr/>
        <p:txBody>
          <a:bodyPr/>
          <a:lstStyle/>
          <a:p>
            <a:fld id="{CE65829A-1330-4725-9FD3-5EFC7ACEE031}" type="datetimeFigureOut">
              <a:rPr lang="zh-CN" altLang="en-US" smtClean="0"/>
              <a:t>2021/1/13</a:t>
            </a:fld>
            <a:endParaRPr lang="zh-CN" altLang="en-US"/>
          </a:p>
        </p:txBody>
      </p:sp>
      <p:sp>
        <p:nvSpPr>
          <p:cNvPr id="6" name="页脚占位符 5">
            <a:extLst>
              <a:ext uri="{FF2B5EF4-FFF2-40B4-BE49-F238E27FC236}">
                <a16:creationId xmlns:a16="http://schemas.microsoft.com/office/drawing/2014/main" id="{206B219B-4249-42E0-834B-62BB5341E41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DA2B46A6-BD40-40ED-886D-052E7B9A034C}"/>
              </a:ext>
            </a:extLst>
          </p:cNvPr>
          <p:cNvSpPr>
            <a:spLocks noGrp="1"/>
          </p:cNvSpPr>
          <p:nvPr>
            <p:ph type="sldNum" sz="quarter" idx="12"/>
          </p:nvPr>
        </p:nvSpPr>
        <p:spPr/>
        <p:txBody>
          <a:bodyPr/>
          <a:lstStyle/>
          <a:p>
            <a:fld id="{2E031244-72F1-447D-B76D-167AEB8D14D5}" type="slidenum">
              <a:rPr lang="zh-CN" altLang="en-US" smtClean="0"/>
              <a:t>‹#›</a:t>
            </a:fld>
            <a:endParaRPr lang="zh-CN" altLang="en-US"/>
          </a:p>
        </p:txBody>
      </p:sp>
    </p:spTree>
    <p:extLst>
      <p:ext uri="{BB962C8B-B14F-4D97-AF65-F5344CB8AC3E}">
        <p14:creationId xmlns:p14="http://schemas.microsoft.com/office/powerpoint/2010/main" val="308206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5506C5E-B499-4E04-852C-1F74E9869396}"/>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49ECD25F-3433-455B-9036-AA4E6CD17C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6FCC7340-676A-497E-8F23-88FC89F16A01}"/>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C603BAE1-3D45-4A57-857A-EF81E8EAF8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E133529F-ADF2-4105-BF77-29D69A0CC524}"/>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386CF35E-9AE5-41BA-A804-DDF6C6451E9B}"/>
              </a:ext>
            </a:extLst>
          </p:cNvPr>
          <p:cNvSpPr>
            <a:spLocks noGrp="1"/>
          </p:cNvSpPr>
          <p:nvPr>
            <p:ph type="dt" sz="half" idx="10"/>
          </p:nvPr>
        </p:nvSpPr>
        <p:spPr/>
        <p:txBody>
          <a:bodyPr/>
          <a:lstStyle/>
          <a:p>
            <a:fld id="{CE65829A-1330-4725-9FD3-5EFC7ACEE031}" type="datetimeFigureOut">
              <a:rPr lang="zh-CN" altLang="en-US" smtClean="0"/>
              <a:t>2021/1/13</a:t>
            </a:fld>
            <a:endParaRPr lang="zh-CN" altLang="en-US"/>
          </a:p>
        </p:txBody>
      </p:sp>
      <p:sp>
        <p:nvSpPr>
          <p:cNvPr id="8" name="页脚占位符 7">
            <a:extLst>
              <a:ext uri="{FF2B5EF4-FFF2-40B4-BE49-F238E27FC236}">
                <a16:creationId xmlns:a16="http://schemas.microsoft.com/office/drawing/2014/main" id="{C1DF5DEC-4F78-4A3B-9500-CF2C8AC8B04E}"/>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8B484E36-AFCC-4C74-8CD8-99C04E37D495}"/>
              </a:ext>
            </a:extLst>
          </p:cNvPr>
          <p:cNvSpPr>
            <a:spLocks noGrp="1"/>
          </p:cNvSpPr>
          <p:nvPr>
            <p:ph type="sldNum" sz="quarter" idx="12"/>
          </p:nvPr>
        </p:nvSpPr>
        <p:spPr/>
        <p:txBody>
          <a:bodyPr/>
          <a:lstStyle/>
          <a:p>
            <a:fld id="{2E031244-72F1-447D-B76D-167AEB8D14D5}" type="slidenum">
              <a:rPr lang="zh-CN" altLang="en-US" smtClean="0"/>
              <a:t>‹#›</a:t>
            </a:fld>
            <a:endParaRPr lang="zh-CN" altLang="en-US"/>
          </a:p>
        </p:txBody>
      </p:sp>
    </p:spTree>
    <p:extLst>
      <p:ext uri="{BB962C8B-B14F-4D97-AF65-F5344CB8AC3E}">
        <p14:creationId xmlns:p14="http://schemas.microsoft.com/office/powerpoint/2010/main" val="3558522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B30130-6C98-4E24-AE64-CF0B88C7B98D}"/>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3D395E3A-9679-4AD4-900E-43A3F92805BC}"/>
              </a:ext>
            </a:extLst>
          </p:cNvPr>
          <p:cNvSpPr>
            <a:spLocks noGrp="1"/>
          </p:cNvSpPr>
          <p:nvPr>
            <p:ph type="dt" sz="half" idx="10"/>
          </p:nvPr>
        </p:nvSpPr>
        <p:spPr/>
        <p:txBody>
          <a:bodyPr/>
          <a:lstStyle/>
          <a:p>
            <a:fld id="{CE65829A-1330-4725-9FD3-5EFC7ACEE031}" type="datetimeFigureOut">
              <a:rPr lang="zh-CN" altLang="en-US" smtClean="0"/>
              <a:t>2021/1/13</a:t>
            </a:fld>
            <a:endParaRPr lang="zh-CN" altLang="en-US"/>
          </a:p>
        </p:txBody>
      </p:sp>
      <p:sp>
        <p:nvSpPr>
          <p:cNvPr id="4" name="页脚占位符 3">
            <a:extLst>
              <a:ext uri="{FF2B5EF4-FFF2-40B4-BE49-F238E27FC236}">
                <a16:creationId xmlns:a16="http://schemas.microsoft.com/office/drawing/2014/main" id="{A36956FF-2FF8-4A6B-A445-97FAFF2B5B33}"/>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A3C6D787-6E6A-4A33-8158-C56BCF51757F}"/>
              </a:ext>
            </a:extLst>
          </p:cNvPr>
          <p:cNvSpPr>
            <a:spLocks noGrp="1"/>
          </p:cNvSpPr>
          <p:nvPr>
            <p:ph type="sldNum" sz="quarter" idx="12"/>
          </p:nvPr>
        </p:nvSpPr>
        <p:spPr/>
        <p:txBody>
          <a:bodyPr/>
          <a:lstStyle/>
          <a:p>
            <a:fld id="{2E031244-72F1-447D-B76D-167AEB8D14D5}" type="slidenum">
              <a:rPr lang="zh-CN" altLang="en-US" smtClean="0"/>
              <a:t>‹#›</a:t>
            </a:fld>
            <a:endParaRPr lang="zh-CN" altLang="en-US"/>
          </a:p>
        </p:txBody>
      </p:sp>
    </p:spTree>
    <p:extLst>
      <p:ext uri="{BB962C8B-B14F-4D97-AF65-F5344CB8AC3E}">
        <p14:creationId xmlns:p14="http://schemas.microsoft.com/office/powerpoint/2010/main" val="1986301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DD8C1F37-0539-44F8-90E8-D0FA3707D0AA}"/>
              </a:ext>
            </a:extLst>
          </p:cNvPr>
          <p:cNvSpPr>
            <a:spLocks noGrp="1"/>
          </p:cNvSpPr>
          <p:nvPr>
            <p:ph type="dt" sz="half" idx="10"/>
          </p:nvPr>
        </p:nvSpPr>
        <p:spPr/>
        <p:txBody>
          <a:bodyPr/>
          <a:lstStyle/>
          <a:p>
            <a:fld id="{CE65829A-1330-4725-9FD3-5EFC7ACEE031}" type="datetimeFigureOut">
              <a:rPr lang="zh-CN" altLang="en-US" smtClean="0"/>
              <a:t>2021/1/13</a:t>
            </a:fld>
            <a:endParaRPr lang="zh-CN" altLang="en-US"/>
          </a:p>
        </p:txBody>
      </p:sp>
      <p:sp>
        <p:nvSpPr>
          <p:cNvPr id="3" name="页脚占位符 2">
            <a:extLst>
              <a:ext uri="{FF2B5EF4-FFF2-40B4-BE49-F238E27FC236}">
                <a16:creationId xmlns:a16="http://schemas.microsoft.com/office/drawing/2014/main" id="{C4483AB0-11CE-4102-B128-AAA25DBC3C15}"/>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55F35E31-9B42-4073-A1D4-91705C6BDCC3}"/>
              </a:ext>
            </a:extLst>
          </p:cNvPr>
          <p:cNvSpPr>
            <a:spLocks noGrp="1"/>
          </p:cNvSpPr>
          <p:nvPr>
            <p:ph type="sldNum" sz="quarter" idx="12"/>
          </p:nvPr>
        </p:nvSpPr>
        <p:spPr/>
        <p:txBody>
          <a:bodyPr/>
          <a:lstStyle/>
          <a:p>
            <a:fld id="{2E031244-72F1-447D-B76D-167AEB8D14D5}" type="slidenum">
              <a:rPr lang="zh-CN" altLang="en-US" smtClean="0"/>
              <a:t>‹#›</a:t>
            </a:fld>
            <a:endParaRPr lang="zh-CN" altLang="en-US"/>
          </a:p>
        </p:txBody>
      </p:sp>
    </p:spTree>
    <p:extLst>
      <p:ext uri="{BB962C8B-B14F-4D97-AF65-F5344CB8AC3E}">
        <p14:creationId xmlns:p14="http://schemas.microsoft.com/office/powerpoint/2010/main" val="408203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37D1CC-F6CB-4A85-BAF5-6A1E60CA1DCA}"/>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0F387A2B-4771-40DD-A5FF-51F37050DC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2EC12031-B4F9-4CB0-8767-1772CB5A6B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C859AA6D-D542-42B6-9A28-F71B5CA9CF0A}"/>
              </a:ext>
            </a:extLst>
          </p:cNvPr>
          <p:cNvSpPr>
            <a:spLocks noGrp="1"/>
          </p:cNvSpPr>
          <p:nvPr>
            <p:ph type="dt" sz="half" idx="10"/>
          </p:nvPr>
        </p:nvSpPr>
        <p:spPr/>
        <p:txBody>
          <a:bodyPr/>
          <a:lstStyle/>
          <a:p>
            <a:fld id="{CE65829A-1330-4725-9FD3-5EFC7ACEE031}" type="datetimeFigureOut">
              <a:rPr lang="zh-CN" altLang="en-US" smtClean="0"/>
              <a:t>2021/1/13</a:t>
            </a:fld>
            <a:endParaRPr lang="zh-CN" altLang="en-US"/>
          </a:p>
        </p:txBody>
      </p:sp>
      <p:sp>
        <p:nvSpPr>
          <p:cNvPr id="6" name="页脚占位符 5">
            <a:extLst>
              <a:ext uri="{FF2B5EF4-FFF2-40B4-BE49-F238E27FC236}">
                <a16:creationId xmlns:a16="http://schemas.microsoft.com/office/drawing/2014/main" id="{62DA90D3-EB87-495B-89BE-DA01580D598E}"/>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2D4C2BB-BB98-4CF3-A420-AB663610FACC}"/>
              </a:ext>
            </a:extLst>
          </p:cNvPr>
          <p:cNvSpPr>
            <a:spLocks noGrp="1"/>
          </p:cNvSpPr>
          <p:nvPr>
            <p:ph type="sldNum" sz="quarter" idx="12"/>
          </p:nvPr>
        </p:nvSpPr>
        <p:spPr/>
        <p:txBody>
          <a:bodyPr/>
          <a:lstStyle/>
          <a:p>
            <a:fld id="{2E031244-72F1-447D-B76D-167AEB8D14D5}" type="slidenum">
              <a:rPr lang="zh-CN" altLang="en-US" smtClean="0"/>
              <a:t>‹#›</a:t>
            </a:fld>
            <a:endParaRPr lang="zh-CN" altLang="en-US"/>
          </a:p>
        </p:txBody>
      </p:sp>
    </p:spTree>
    <p:extLst>
      <p:ext uri="{BB962C8B-B14F-4D97-AF65-F5344CB8AC3E}">
        <p14:creationId xmlns:p14="http://schemas.microsoft.com/office/powerpoint/2010/main" val="2275182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ADB45D5-8883-4F12-8ED9-3D103CC5DEA3}"/>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0F7B5C81-A778-4822-AC6C-9FBB91D9EA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4BFFF9A5-A6FF-4A23-90C6-DB40834E70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DA9D3579-4E3E-406C-B979-33A125860668}"/>
              </a:ext>
            </a:extLst>
          </p:cNvPr>
          <p:cNvSpPr>
            <a:spLocks noGrp="1"/>
          </p:cNvSpPr>
          <p:nvPr>
            <p:ph type="dt" sz="half" idx="10"/>
          </p:nvPr>
        </p:nvSpPr>
        <p:spPr/>
        <p:txBody>
          <a:bodyPr/>
          <a:lstStyle/>
          <a:p>
            <a:fld id="{CE65829A-1330-4725-9FD3-5EFC7ACEE031}" type="datetimeFigureOut">
              <a:rPr lang="zh-CN" altLang="en-US" smtClean="0"/>
              <a:t>2021/1/13</a:t>
            </a:fld>
            <a:endParaRPr lang="zh-CN" altLang="en-US"/>
          </a:p>
        </p:txBody>
      </p:sp>
      <p:sp>
        <p:nvSpPr>
          <p:cNvPr id="6" name="页脚占位符 5">
            <a:extLst>
              <a:ext uri="{FF2B5EF4-FFF2-40B4-BE49-F238E27FC236}">
                <a16:creationId xmlns:a16="http://schemas.microsoft.com/office/drawing/2014/main" id="{FCA712AE-1661-44B4-BB72-1E19D5756FF5}"/>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D02DFB65-D4D2-4A8F-B6A3-37A127DDA823}"/>
              </a:ext>
            </a:extLst>
          </p:cNvPr>
          <p:cNvSpPr>
            <a:spLocks noGrp="1"/>
          </p:cNvSpPr>
          <p:nvPr>
            <p:ph type="sldNum" sz="quarter" idx="12"/>
          </p:nvPr>
        </p:nvSpPr>
        <p:spPr/>
        <p:txBody>
          <a:bodyPr/>
          <a:lstStyle/>
          <a:p>
            <a:fld id="{2E031244-72F1-447D-B76D-167AEB8D14D5}" type="slidenum">
              <a:rPr lang="zh-CN" altLang="en-US" smtClean="0"/>
              <a:t>‹#›</a:t>
            </a:fld>
            <a:endParaRPr lang="zh-CN" altLang="en-US"/>
          </a:p>
        </p:txBody>
      </p:sp>
    </p:spTree>
    <p:extLst>
      <p:ext uri="{BB962C8B-B14F-4D97-AF65-F5344CB8AC3E}">
        <p14:creationId xmlns:p14="http://schemas.microsoft.com/office/powerpoint/2010/main" val="693012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ACD69D03-07FB-4D2E-B801-1981C696FD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6AE6AEAF-EDC0-495C-8A1F-FDDC5D55CD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B6B2CE2-2856-47AD-AFC7-DFE95EFDDC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65829A-1330-4725-9FD3-5EFC7ACEE031}" type="datetimeFigureOut">
              <a:rPr lang="zh-CN" altLang="en-US" smtClean="0"/>
              <a:t>2021/1/13</a:t>
            </a:fld>
            <a:endParaRPr lang="zh-CN" altLang="en-US"/>
          </a:p>
        </p:txBody>
      </p:sp>
      <p:sp>
        <p:nvSpPr>
          <p:cNvPr id="5" name="页脚占位符 4">
            <a:extLst>
              <a:ext uri="{FF2B5EF4-FFF2-40B4-BE49-F238E27FC236}">
                <a16:creationId xmlns:a16="http://schemas.microsoft.com/office/drawing/2014/main" id="{40E0B860-87B1-4CF9-8979-5ACAC27B6E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BF913E15-A557-496F-9407-715B70F6CC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031244-72F1-447D-B76D-167AEB8D14D5}" type="slidenum">
              <a:rPr lang="zh-CN" altLang="en-US" smtClean="0"/>
              <a:t>‹#›</a:t>
            </a:fld>
            <a:endParaRPr lang="zh-CN" altLang="en-US"/>
          </a:p>
        </p:txBody>
      </p:sp>
    </p:spTree>
    <p:extLst>
      <p:ext uri="{BB962C8B-B14F-4D97-AF65-F5344CB8AC3E}">
        <p14:creationId xmlns:p14="http://schemas.microsoft.com/office/powerpoint/2010/main" val="418930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AA292F-984B-439F-A8F7-AD29B0E1DC5F}"/>
              </a:ext>
            </a:extLst>
          </p:cNvPr>
          <p:cNvSpPr>
            <a:spLocks noGrp="1"/>
          </p:cNvSpPr>
          <p:nvPr>
            <p:ph type="ctrTitle"/>
          </p:nvPr>
        </p:nvSpPr>
        <p:spPr>
          <a:xfrm>
            <a:off x="847288" y="1107347"/>
            <a:ext cx="10045796" cy="3137482"/>
          </a:xfrm>
        </p:spPr>
        <p:txBody>
          <a:bodyPr>
            <a:noAutofit/>
          </a:bodyPr>
          <a:lstStyle/>
          <a:p>
            <a:pPr>
              <a:lnSpc>
                <a:spcPct val="150000"/>
              </a:lnSpc>
            </a:pPr>
            <a:r>
              <a:rPr lang="en-US" altLang="zh-CN" sz="6600" i="0" dirty="0">
                <a:solidFill>
                  <a:srgbClr val="333333"/>
                </a:solidFill>
                <a:effectLst/>
                <a:latin typeface="汉仪楷体简" panose="02010609000101010101" pitchFamily="49" charset="-122"/>
                <a:ea typeface="汉仪楷体简" panose="02010609000101010101" pitchFamily="49" charset="-122"/>
                <a:cs typeface="Times New Roman" panose="02020603050405020304" pitchFamily="18" charset="0"/>
              </a:rPr>
              <a:t>2021</a:t>
            </a:r>
            <a:r>
              <a:rPr lang="zh-CN" altLang="en-US" sz="6600" b="1" i="0" dirty="0">
                <a:solidFill>
                  <a:srgbClr val="333333"/>
                </a:solidFill>
                <a:effectLst/>
                <a:latin typeface="汉仪楷体简" panose="02010609000101010101" pitchFamily="49" charset="-122"/>
                <a:ea typeface="汉仪楷体简" panose="02010609000101010101" pitchFamily="49" charset="-122"/>
                <a:cs typeface="Times New Roman" panose="02020603050405020304" pitchFamily="18" charset="0"/>
              </a:rPr>
              <a:t>年国家自然科学基金项目</a:t>
            </a:r>
            <a:r>
              <a:rPr lang="zh-CN" altLang="en-US" sz="6600" b="1" dirty="0">
                <a:solidFill>
                  <a:srgbClr val="333333"/>
                </a:solidFill>
                <a:latin typeface="汉仪楷体简" panose="02010609000101010101" pitchFamily="49" charset="-122"/>
                <a:ea typeface="汉仪楷体简" panose="02010609000101010101" pitchFamily="49" charset="-122"/>
                <a:cs typeface="Times New Roman" panose="02020603050405020304" pitchFamily="18" charset="0"/>
              </a:rPr>
              <a:t>申请</a:t>
            </a:r>
            <a:r>
              <a:rPr lang="zh-CN" altLang="en-US" sz="6600" b="1" i="0" dirty="0">
                <a:solidFill>
                  <a:srgbClr val="333333"/>
                </a:solidFill>
                <a:effectLst/>
                <a:latin typeface="汉仪楷体简" panose="02010609000101010101" pitchFamily="49" charset="-122"/>
                <a:ea typeface="汉仪楷体简" panose="02010609000101010101" pitchFamily="49" charset="-122"/>
                <a:cs typeface="Times New Roman" panose="02020603050405020304" pitchFamily="18" charset="0"/>
              </a:rPr>
              <a:t>书撰写要点</a:t>
            </a:r>
            <a:endParaRPr lang="zh-CN" altLang="en-US" sz="6600" b="1" dirty="0">
              <a:latin typeface="汉仪楷体简" panose="02010609000101010101" pitchFamily="49" charset="-122"/>
              <a:ea typeface="汉仪楷体简" panose="02010609000101010101" pitchFamily="49" charset="-122"/>
              <a:cs typeface="Times New Roman" panose="02020603050405020304" pitchFamily="18" charset="0"/>
            </a:endParaRPr>
          </a:p>
        </p:txBody>
      </p:sp>
    </p:spTree>
    <p:extLst>
      <p:ext uri="{BB962C8B-B14F-4D97-AF65-F5344CB8AC3E}">
        <p14:creationId xmlns:p14="http://schemas.microsoft.com/office/powerpoint/2010/main" val="278174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AA292F-984B-439F-A8F7-AD29B0E1DC5F}"/>
              </a:ext>
            </a:extLst>
          </p:cNvPr>
          <p:cNvSpPr>
            <a:spLocks noGrp="1"/>
          </p:cNvSpPr>
          <p:nvPr>
            <p:ph type="ctrTitle"/>
          </p:nvPr>
        </p:nvSpPr>
        <p:spPr>
          <a:xfrm>
            <a:off x="1384480" y="650382"/>
            <a:ext cx="7675630" cy="553792"/>
          </a:xfrm>
        </p:spPr>
        <p:txBody>
          <a:bodyPr anchor="ctr">
            <a:noAutofit/>
          </a:bodyPr>
          <a:lstStyle/>
          <a:p>
            <a:pPr algn="l">
              <a:lnSpc>
                <a:spcPct val="150000"/>
              </a:lnSpc>
            </a:pPr>
            <a:r>
              <a:rPr lang="en-US" altLang="zh-CN" sz="2800" b="1" dirty="0">
                <a:latin typeface="宋体" panose="02010600030101010101" pitchFamily="2" charset="-122"/>
                <a:ea typeface="宋体" panose="02010600030101010101" pitchFamily="2" charset="-122"/>
                <a:cs typeface="Times New Roman" panose="02020603050405020304" pitchFamily="18" charset="0"/>
              </a:rPr>
              <a:t>2.2</a:t>
            </a:r>
            <a:r>
              <a:rPr lang="zh-CN" altLang="en-US" sz="2800" b="1" dirty="0">
                <a:latin typeface="宋体" panose="02010600030101010101" pitchFamily="2" charset="-122"/>
                <a:ea typeface="宋体" panose="02010600030101010101" pitchFamily="2" charset="-122"/>
                <a:cs typeface="Times New Roman" panose="02020603050405020304" pitchFamily="18" charset="0"/>
              </a:rPr>
              <a:t>、申请代码和关键词</a:t>
            </a:r>
          </a:p>
        </p:txBody>
      </p:sp>
      <p:sp>
        <p:nvSpPr>
          <p:cNvPr id="4" name="标题 1">
            <a:extLst>
              <a:ext uri="{FF2B5EF4-FFF2-40B4-BE49-F238E27FC236}">
                <a16:creationId xmlns:a16="http://schemas.microsoft.com/office/drawing/2014/main" id="{C2D549F6-6323-4CB6-B7DB-5D1B4CAE12A5}"/>
              </a:ext>
            </a:extLst>
          </p:cNvPr>
          <p:cNvSpPr txBox="1">
            <a:spLocks/>
          </p:cNvSpPr>
          <p:nvPr/>
        </p:nvSpPr>
        <p:spPr>
          <a:xfrm>
            <a:off x="1" y="0"/>
            <a:ext cx="12191999" cy="553792"/>
          </a:xfrm>
          <a:prstGeom prst="rect">
            <a:avLst/>
          </a:prstGeom>
          <a:solidFill>
            <a:srgbClr val="C5C5C5"/>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800" b="1" dirty="0">
                <a:solidFill>
                  <a:schemeClr val="accent5">
                    <a:lumMod val="50000"/>
                  </a:schemeClr>
                </a:solidFill>
                <a:latin typeface="Times New Roman" panose="02020603050405020304" pitchFamily="18" charset="0"/>
                <a:cs typeface="Times New Roman" panose="02020603050405020304" pitchFamily="18" charset="0"/>
              </a:rPr>
              <a:t>二、基本信息的填写（以面上项目申请书格式为例）</a:t>
            </a:r>
          </a:p>
        </p:txBody>
      </p:sp>
      <p:sp>
        <p:nvSpPr>
          <p:cNvPr id="5" name="标题 1">
            <a:extLst>
              <a:ext uri="{FF2B5EF4-FFF2-40B4-BE49-F238E27FC236}">
                <a16:creationId xmlns:a16="http://schemas.microsoft.com/office/drawing/2014/main" id="{7861BA54-0325-40CF-9D07-93C4861091EE}"/>
              </a:ext>
            </a:extLst>
          </p:cNvPr>
          <p:cNvSpPr txBox="1">
            <a:spLocks/>
          </p:cNvSpPr>
          <p:nvPr/>
        </p:nvSpPr>
        <p:spPr>
          <a:xfrm>
            <a:off x="436228" y="1419894"/>
            <a:ext cx="11333525" cy="4787724"/>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457200" algn="l">
              <a:lnSpc>
                <a:spcPct val="150000"/>
              </a:lnSpc>
            </a:pPr>
            <a:r>
              <a:rPr lang="zh-CN" altLang="en-US" sz="2400" dirty="0">
                <a:latin typeface="宋体" panose="02010600030101010101" pitchFamily="2" charset="-122"/>
                <a:ea typeface="宋体" panose="02010600030101010101" pitchFamily="2" charset="-122"/>
                <a:cs typeface="Times New Roman" panose="02020603050405020304" pitchFamily="18" charset="0"/>
              </a:rPr>
              <a:t>基金委会不定期调整了部分科学部的申请代码，项目申请人应查看当年最新发布指南，选准“申请代码”，并正确填写。</a:t>
            </a:r>
          </a:p>
          <a:p>
            <a:pPr indent="457200" algn="l">
              <a:lnSpc>
                <a:spcPct val="150000"/>
              </a:lnSpc>
            </a:pPr>
            <a:r>
              <a:rPr lang="zh-CN" altLang="en-US" sz="2400" b="1" dirty="0">
                <a:latin typeface="宋体" panose="02010600030101010101" pitchFamily="2" charset="-122"/>
                <a:ea typeface="宋体" panose="02010600030101010101" pitchFamily="2" charset="-122"/>
                <a:cs typeface="Times New Roman" panose="02020603050405020304" pitchFamily="18" charset="0"/>
              </a:rPr>
              <a:t>申请代码</a:t>
            </a:r>
            <a:r>
              <a:rPr lang="zh-CN" altLang="en-US" sz="2400" dirty="0">
                <a:latin typeface="宋体" panose="02010600030101010101" pitchFamily="2" charset="-122"/>
                <a:ea typeface="宋体" panose="02010600030101010101" pitchFamily="2" charset="-122"/>
                <a:cs typeface="Times New Roman" panose="02020603050405020304" pitchFamily="18" charset="0"/>
              </a:rPr>
              <a:t>是对申请项目研究领域方向定位的重要标识，不同级别的代码，覆盖的领域大小不同，有一些代码之间会有所交叠。申请人应在理解代码覆盖范围的基础上，对照项目的科学问题和主要研究内容，选择合适的学科代码。</a:t>
            </a:r>
          </a:p>
          <a:p>
            <a:pPr indent="457200" algn="l">
              <a:lnSpc>
                <a:spcPct val="150000"/>
              </a:lnSpc>
            </a:pPr>
            <a:r>
              <a:rPr lang="zh-CN" altLang="en-US" sz="2400" b="1" dirty="0">
                <a:latin typeface="宋体" panose="02010600030101010101" pitchFamily="2" charset="-122"/>
                <a:ea typeface="宋体" panose="02010600030101010101" pitchFamily="2" charset="-122"/>
                <a:cs typeface="Times New Roman" panose="02020603050405020304" pitchFamily="18" charset="0"/>
              </a:rPr>
              <a:t>关键词</a:t>
            </a:r>
            <a:r>
              <a:rPr lang="zh-CN" altLang="en-US" sz="2400" dirty="0">
                <a:latin typeface="宋体" panose="02010600030101010101" pitchFamily="2" charset="-122"/>
                <a:ea typeface="宋体" panose="02010600030101010101" pitchFamily="2" charset="-122"/>
                <a:cs typeface="Times New Roman" panose="02020603050405020304" pitchFamily="18" charset="0"/>
              </a:rPr>
              <a:t>要选择规范、恰当，准确反映科学问题、研究内容、技术方法、研究意义等，并依照逻辑关系进行排列。</a:t>
            </a:r>
          </a:p>
          <a:p>
            <a:pPr indent="457200" algn="l">
              <a:lnSpc>
                <a:spcPct val="150000"/>
              </a:lnSpc>
            </a:pPr>
            <a:r>
              <a:rPr lang="zh-CN" altLang="en-US" sz="2400" b="1" dirty="0">
                <a:solidFill>
                  <a:srgbClr val="FF0000"/>
                </a:solidFill>
                <a:latin typeface="宋体" panose="02010600030101010101" pitchFamily="2" charset="-122"/>
                <a:ea typeface="宋体" panose="02010600030101010101" pitchFamily="2" charset="-122"/>
                <a:cs typeface="Times New Roman" panose="02020603050405020304" pitchFamily="18" charset="0"/>
              </a:rPr>
              <a:t>申请代码和关键词是评审时项目分组和专家匹配的重要依据，决定着申请项目与哪些项目相比较，由哪些专家评审，从而对项目的评审产生关键影响。</a:t>
            </a:r>
          </a:p>
        </p:txBody>
      </p:sp>
    </p:spTree>
    <p:extLst>
      <p:ext uri="{BB962C8B-B14F-4D97-AF65-F5344CB8AC3E}">
        <p14:creationId xmlns:p14="http://schemas.microsoft.com/office/powerpoint/2010/main" val="2910748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AA292F-984B-439F-A8F7-AD29B0E1DC5F}"/>
              </a:ext>
            </a:extLst>
          </p:cNvPr>
          <p:cNvSpPr>
            <a:spLocks noGrp="1"/>
          </p:cNvSpPr>
          <p:nvPr>
            <p:ph type="ctrTitle"/>
          </p:nvPr>
        </p:nvSpPr>
        <p:spPr>
          <a:xfrm>
            <a:off x="1384480" y="650382"/>
            <a:ext cx="7910522" cy="553792"/>
          </a:xfrm>
        </p:spPr>
        <p:txBody>
          <a:bodyPr anchor="ctr">
            <a:noAutofit/>
          </a:bodyPr>
          <a:lstStyle/>
          <a:p>
            <a:pPr algn="l">
              <a:lnSpc>
                <a:spcPct val="150000"/>
              </a:lnSpc>
            </a:pPr>
            <a:r>
              <a:rPr lang="en-US" altLang="zh-CN" sz="3200" b="1" dirty="0">
                <a:latin typeface="宋体" panose="02010600030101010101" pitchFamily="2" charset="-122"/>
                <a:ea typeface="宋体" panose="02010600030101010101" pitchFamily="2" charset="-122"/>
                <a:cs typeface="Times New Roman" panose="02020603050405020304" pitchFamily="18" charset="0"/>
              </a:rPr>
              <a:t>2.3</a:t>
            </a:r>
            <a:r>
              <a:rPr lang="zh-CN" altLang="en-US" sz="3200" b="1" dirty="0">
                <a:latin typeface="宋体" panose="02010600030101010101" pitchFamily="2" charset="-122"/>
                <a:ea typeface="宋体" panose="02010600030101010101" pitchFamily="2" charset="-122"/>
                <a:cs typeface="Times New Roman" panose="02020603050405020304" pitchFamily="18" charset="0"/>
              </a:rPr>
              <a:t>、中英文摘要</a:t>
            </a:r>
          </a:p>
        </p:txBody>
      </p:sp>
      <p:sp>
        <p:nvSpPr>
          <p:cNvPr id="4" name="标题 1">
            <a:extLst>
              <a:ext uri="{FF2B5EF4-FFF2-40B4-BE49-F238E27FC236}">
                <a16:creationId xmlns:a16="http://schemas.microsoft.com/office/drawing/2014/main" id="{C2D549F6-6323-4CB6-B7DB-5D1B4CAE12A5}"/>
              </a:ext>
            </a:extLst>
          </p:cNvPr>
          <p:cNvSpPr txBox="1">
            <a:spLocks/>
          </p:cNvSpPr>
          <p:nvPr/>
        </p:nvSpPr>
        <p:spPr>
          <a:xfrm>
            <a:off x="1" y="0"/>
            <a:ext cx="12191999" cy="553792"/>
          </a:xfrm>
          <a:prstGeom prst="rect">
            <a:avLst/>
          </a:prstGeom>
          <a:solidFill>
            <a:srgbClr val="C5C5C5"/>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800" b="1" dirty="0">
                <a:solidFill>
                  <a:schemeClr val="accent5">
                    <a:lumMod val="50000"/>
                  </a:schemeClr>
                </a:solidFill>
                <a:latin typeface="Times New Roman" panose="02020603050405020304" pitchFamily="18" charset="0"/>
                <a:cs typeface="Times New Roman" panose="02020603050405020304" pitchFamily="18" charset="0"/>
              </a:rPr>
              <a:t>二、基本信息的填写（以面上项目申请书格式为例）</a:t>
            </a:r>
          </a:p>
        </p:txBody>
      </p:sp>
      <p:sp>
        <p:nvSpPr>
          <p:cNvPr id="5" name="标题 1">
            <a:extLst>
              <a:ext uri="{FF2B5EF4-FFF2-40B4-BE49-F238E27FC236}">
                <a16:creationId xmlns:a16="http://schemas.microsoft.com/office/drawing/2014/main" id="{7861BA54-0325-40CF-9D07-93C4861091EE}"/>
              </a:ext>
            </a:extLst>
          </p:cNvPr>
          <p:cNvSpPr txBox="1">
            <a:spLocks/>
          </p:cNvSpPr>
          <p:nvPr/>
        </p:nvSpPr>
        <p:spPr>
          <a:xfrm>
            <a:off x="486561" y="1419893"/>
            <a:ext cx="11325138" cy="4720847"/>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457200" algn="l">
              <a:lnSpc>
                <a:spcPct val="150000"/>
              </a:lnSpc>
            </a:pPr>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摘要</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是整个申请书内容的高度浓缩，</a:t>
            </a:r>
            <a:r>
              <a:rPr lang="zh-CN"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规定</a:t>
            </a:r>
            <a:r>
              <a:rPr lang="en-US" altLang="zh-CN"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400</a:t>
            </a:r>
            <a:r>
              <a:rPr lang="zh-CN"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个字</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，包括研究背景、科学问题、研究目标、研究基础、研究内容、技术方法、科学意义等，回答做什么、为什么做、怎么做及本研究意义等。有亮点、有特色的摘要更能吸引评审专家的关注。</a:t>
            </a:r>
          </a:p>
          <a:p>
            <a:pPr indent="457200" algn="l">
              <a:lnSpc>
                <a:spcPct val="150000"/>
              </a:lnSpc>
            </a:pPr>
            <a:r>
              <a:rPr lang="zh-CN"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摘要通常由</a:t>
            </a:r>
            <a:r>
              <a:rPr lang="en-US" altLang="zh-CN"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7~8</a:t>
            </a:r>
            <a:r>
              <a:rPr lang="zh-CN"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个句子组成</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，分别描述不同的内容。其中，</a:t>
            </a:r>
            <a:r>
              <a:rPr lang="en-US" altLang="zh-CN"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1</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个句子描述背景、</a:t>
            </a:r>
            <a:r>
              <a:rPr lang="en-US" altLang="zh-CN"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1</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个句子描述研究现状、</a:t>
            </a:r>
            <a:r>
              <a:rPr lang="en-US" altLang="zh-CN"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1~2</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个句子描述科学问题、</a:t>
            </a:r>
            <a:r>
              <a:rPr lang="en-US" altLang="zh-CN"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2~3</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个句子描述研究内容及技术方法，再用</a:t>
            </a:r>
            <a:r>
              <a:rPr lang="en-US" altLang="zh-CN"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1</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个句子描述结果、结论及意义</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a:t>
            </a:r>
          </a:p>
          <a:p>
            <a:pPr indent="457200" algn="l">
              <a:lnSpc>
                <a:spcPct val="150000"/>
              </a:lnSpc>
            </a:pP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不要过多描述某些内容而影响其他内容的描述，导致意思表达不完整。</a:t>
            </a:r>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英文摘要的撰写也不可忽视，要字斟句酌，避免评审专家在细节上挑毛病</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a:t>
            </a:r>
            <a:endParaRPr lang="zh-CN"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628784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AA292F-984B-439F-A8F7-AD29B0E1DC5F}"/>
              </a:ext>
            </a:extLst>
          </p:cNvPr>
          <p:cNvSpPr>
            <a:spLocks noGrp="1"/>
          </p:cNvSpPr>
          <p:nvPr>
            <p:ph type="ctrTitle"/>
          </p:nvPr>
        </p:nvSpPr>
        <p:spPr>
          <a:xfrm>
            <a:off x="1384480" y="650382"/>
            <a:ext cx="7147124" cy="553792"/>
          </a:xfrm>
        </p:spPr>
        <p:txBody>
          <a:bodyPr anchor="ctr">
            <a:noAutofit/>
          </a:bodyPr>
          <a:lstStyle/>
          <a:p>
            <a:pPr algn="l">
              <a:lnSpc>
                <a:spcPct val="150000"/>
              </a:lnSpc>
            </a:pPr>
            <a:r>
              <a:rPr lang="en-US" altLang="zh-CN" sz="3200" b="1" dirty="0">
                <a:latin typeface="宋体" panose="02010600030101010101" pitchFamily="2" charset="-122"/>
                <a:ea typeface="宋体" panose="02010600030101010101" pitchFamily="2" charset="-122"/>
                <a:cs typeface="Times New Roman" panose="02020603050405020304" pitchFamily="18" charset="0"/>
              </a:rPr>
              <a:t>2.4</a:t>
            </a:r>
            <a:r>
              <a:rPr lang="zh-CN" altLang="en-US" sz="3200" b="1" dirty="0">
                <a:latin typeface="宋体" panose="02010600030101010101" pitchFamily="2" charset="-122"/>
                <a:ea typeface="宋体" panose="02010600030101010101" pitchFamily="2" charset="-122"/>
                <a:cs typeface="Times New Roman" panose="02020603050405020304" pitchFamily="18" charset="0"/>
              </a:rPr>
              <a:t>、主要参与者</a:t>
            </a:r>
          </a:p>
        </p:txBody>
      </p:sp>
      <p:sp>
        <p:nvSpPr>
          <p:cNvPr id="4" name="标题 1">
            <a:extLst>
              <a:ext uri="{FF2B5EF4-FFF2-40B4-BE49-F238E27FC236}">
                <a16:creationId xmlns:a16="http://schemas.microsoft.com/office/drawing/2014/main" id="{C2D549F6-6323-4CB6-B7DB-5D1B4CAE12A5}"/>
              </a:ext>
            </a:extLst>
          </p:cNvPr>
          <p:cNvSpPr txBox="1">
            <a:spLocks/>
          </p:cNvSpPr>
          <p:nvPr/>
        </p:nvSpPr>
        <p:spPr>
          <a:xfrm>
            <a:off x="1" y="0"/>
            <a:ext cx="12191999" cy="553792"/>
          </a:xfrm>
          <a:prstGeom prst="rect">
            <a:avLst/>
          </a:prstGeom>
          <a:solidFill>
            <a:srgbClr val="C5C5C5"/>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800" b="1" dirty="0">
                <a:solidFill>
                  <a:schemeClr val="accent5">
                    <a:lumMod val="50000"/>
                  </a:schemeClr>
                </a:solidFill>
                <a:latin typeface="Times New Roman" panose="02020603050405020304" pitchFamily="18" charset="0"/>
                <a:cs typeface="Times New Roman" panose="02020603050405020304" pitchFamily="18" charset="0"/>
              </a:rPr>
              <a:t>二、基本信息的填写（以面上项目申请书格式为例）</a:t>
            </a:r>
          </a:p>
        </p:txBody>
      </p:sp>
      <p:sp>
        <p:nvSpPr>
          <p:cNvPr id="5" name="标题 1">
            <a:extLst>
              <a:ext uri="{FF2B5EF4-FFF2-40B4-BE49-F238E27FC236}">
                <a16:creationId xmlns:a16="http://schemas.microsoft.com/office/drawing/2014/main" id="{7861BA54-0325-40CF-9D07-93C4861091EE}"/>
              </a:ext>
            </a:extLst>
          </p:cNvPr>
          <p:cNvSpPr txBox="1">
            <a:spLocks/>
          </p:cNvSpPr>
          <p:nvPr/>
        </p:nvSpPr>
        <p:spPr>
          <a:xfrm>
            <a:off x="545284" y="1419894"/>
            <a:ext cx="11316749" cy="4720847"/>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457200" algn="l">
              <a:lnSpc>
                <a:spcPct val="150000"/>
              </a:lnSpc>
            </a:pPr>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主要参与者</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必须符合限项原则，申请人务必查清楚自己及项目组成员在研及当年参加项目总数，统筹考虑人员组成。成员组成要做到专业互补、相互支撑，合理配置人员数量及工作时间，成员数量、工作时间太多或太少，是不可取。</a:t>
            </a:r>
          </a:p>
          <a:p>
            <a:pPr indent="457200" algn="l">
              <a:lnSpc>
                <a:spcPct val="150000"/>
              </a:lnSpc>
            </a:pP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根据申请书中的每项研究内容，选择有相应</a:t>
            </a:r>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研究背景</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的人员参加，这里要强调的是：研究背景，一方面是指</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研究者毕业 的学校或专业</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；另一方面，也是更重要的，</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指发表论文是否与申请项目拟开展的研究内容相关</a:t>
            </a:r>
            <a:r>
              <a:rPr lang="zh-CN" altLang="en-US" sz="2400" dirty="0">
                <a:solidFill>
                  <a:schemeClr val="tx1">
                    <a:lumMod val="75000"/>
                    <a:lumOff val="25000"/>
                  </a:schemeClr>
                </a:solidFill>
                <a:latin typeface="Times New Roman" panose="02020603050405020304" pitchFamily="18" charset="0"/>
                <a:ea typeface="宋体" panose="02010600030101010101" pitchFamily="2" charset="-122"/>
                <a:cs typeface="Times New Roman" panose="02020603050405020304" pitchFamily="18" charset="0"/>
              </a:rPr>
              <a:t>（这些信息将在后面的个人简历中体现），从而整个团队形成合力，确保项目研究目标的实现。</a:t>
            </a:r>
          </a:p>
          <a:p>
            <a:pPr indent="457200" algn="l">
              <a:lnSpc>
                <a:spcPct val="150000"/>
              </a:lnSpc>
            </a:pPr>
            <a:endParaRPr lang="zh-CN" altLang="en-US" sz="2000" dirty="0">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558615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AA292F-984B-439F-A8F7-AD29B0E1DC5F}"/>
              </a:ext>
            </a:extLst>
          </p:cNvPr>
          <p:cNvSpPr>
            <a:spLocks noGrp="1"/>
          </p:cNvSpPr>
          <p:nvPr>
            <p:ph type="ctrTitle"/>
          </p:nvPr>
        </p:nvSpPr>
        <p:spPr>
          <a:xfrm>
            <a:off x="1409349" y="650382"/>
            <a:ext cx="8439325" cy="553792"/>
          </a:xfrm>
        </p:spPr>
        <p:txBody>
          <a:bodyPr anchor="ctr">
            <a:noAutofit/>
          </a:bodyPr>
          <a:lstStyle/>
          <a:p>
            <a:pPr algn="l">
              <a:lnSpc>
                <a:spcPct val="150000"/>
              </a:lnSpc>
            </a:pPr>
            <a:r>
              <a:rPr lang="en-US" altLang="zh-CN" sz="3200" b="1" dirty="0">
                <a:latin typeface="宋体" panose="02010600030101010101" pitchFamily="2" charset="-122"/>
                <a:ea typeface="宋体" panose="02010600030101010101" pitchFamily="2" charset="-122"/>
                <a:cs typeface="Times New Roman" panose="02020603050405020304" pitchFamily="18" charset="0"/>
              </a:rPr>
              <a:t>2.4</a:t>
            </a:r>
            <a:r>
              <a:rPr lang="zh-CN" altLang="en-US" sz="3200" b="1" dirty="0">
                <a:latin typeface="宋体" panose="02010600030101010101" pitchFamily="2" charset="-122"/>
                <a:ea typeface="宋体" panose="02010600030101010101" pitchFamily="2" charset="-122"/>
                <a:cs typeface="Times New Roman" panose="02020603050405020304" pitchFamily="18" charset="0"/>
              </a:rPr>
              <a:t>、主要参与者</a:t>
            </a:r>
          </a:p>
        </p:txBody>
      </p:sp>
      <p:sp>
        <p:nvSpPr>
          <p:cNvPr id="4" name="标题 1">
            <a:extLst>
              <a:ext uri="{FF2B5EF4-FFF2-40B4-BE49-F238E27FC236}">
                <a16:creationId xmlns:a16="http://schemas.microsoft.com/office/drawing/2014/main" id="{C2D549F6-6323-4CB6-B7DB-5D1B4CAE12A5}"/>
              </a:ext>
            </a:extLst>
          </p:cNvPr>
          <p:cNvSpPr txBox="1">
            <a:spLocks/>
          </p:cNvSpPr>
          <p:nvPr/>
        </p:nvSpPr>
        <p:spPr>
          <a:xfrm>
            <a:off x="1" y="0"/>
            <a:ext cx="12191999" cy="553792"/>
          </a:xfrm>
          <a:prstGeom prst="rect">
            <a:avLst/>
          </a:prstGeom>
          <a:solidFill>
            <a:srgbClr val="C5C5C5"/>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800" b="1" dirty="0">
                <a:solidFill>
                  <a:schemeClr val="accent5">
                    <a:lumMod val="50000"/>
                  </a:schemeClr>
                </a:solidFill>
                <a:latin typeface="Times New Roman" panose="02020603050405020304" pitchFamily="18" charset="0"/>
                <a:cs typeface="Times New Roman" panose="02020603050405020304" pitchFamily="18" charset="0"/>
              </a:rPr>
              <a:t>二、基本信息的填写（以面上项目申请书格式为例）</a:t>
            </a:r>
          </a:p>
        </p:txBody>
      </p:sp>
      <p:sp>
        <p:nvSpPr>
          <p:cNvPr id="5" name="标题 1">
            <a:extLst>
              <a:ext uri="{FF2B5EF4-FFF2-40B4-BE49-F238E27FC236}">
                <a16:creationId xmlns:a16="http://schemas.microsoft.com/office/drawing/2014/main" id="{7861BA54-0325-40CF-9D07-93C4861091EE}"/>
              </a:ext>
            </a:extLst>
          </p:cNvPr>
          <p:cNvSpPr txBox="1">
            <a:spLocks/>
          </p:cNvSpPr>
          <p:nvPr/>
        </p:nvSpPr>
        <p:spPr>
          <a:xfrm>
            <a:off x="914400" y="1741866"/>
            <a:ext cx="10805019" cy="435693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457200" algn="l">
              <a:lnSpc>
                <a:spcPct val="150000"/>
              </a:lnSpc>
            </a:pPr>
            <a:r>
              <a:rPr lang="zh-CN" altLang="en-US" sz="2800" b="1" dirty="0">
                <a:latin typeface="Times New Roman" panose="02020603050405020304" pitchFamily="18" charset="0"/>
                <a:ea typeface="宋体" panose="02010600030101010101" pitchFamily="2" charset="-122"/>
                <a:cs typeface="Times New Roman" panose="02020603050405020304" pitchFamily="18" charset="0"/>
              </a:rPr>
              <a:t>工作时间</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方面，主持人和主要参与者面上、重点、重大等项目一般约</a:t>
            </a:r>
            <a:r>
              <a:rPr lang="en-US" altLang="zh-CN" sz="28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6</a:t>
            </a:r>
            <a:r>
              <a:rPr lang="zh-CN" altLang="en-US" sz="28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个月</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，杰青、优青项目项目申请人一般</a:t>
            </a:r>
            <a:r>
              <a:rPr lang="en-US" altLang="zh-CN" sz="28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9~10</a:t>
            </a:r>
            <a:r>
              <a:rPr lang="zh-CN" altLang="en-US" sz="28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个月</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，创新群体项目建议</a:t>
            </a:r>
            <a:r>
              <a:rPr lang="en-US" altLang="zh-CN" sz="28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6</a:t>
            </a:r>
            <a:r>
              <a:rPr lang="zh-CN" altLang="en-US" sz="28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个月</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以上，研究生一般不超过</a:t>
            </a:r>
            <a:r>
              <a:rPr lang="en-US" altLang="zh-CN" sz="28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10</a:t>
            </a:r>
            <a:r>
              <a:rPr lang="zh-CN" altLang="en-US" sz="28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个月</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。填写时注意细节，填写信息要准确，如不能将“</a:t>
            </a:r>
            <a:r>
              <a:rPr lang="zh-CN" altLang="en-US" sz="28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硕（博）士生</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”写成“硕（博）士”。</a:t>
            </a:r>
          </a:p>
        </p:txBody>
      </p:sp>
    </p:spTree>
    <p:extLst>
      <p:ext uri="{BB962C8B-B14F-4D97-AF65-F5344CB8AC3E}">
        <p14:creationId xmlns:p14="http://schemas.microsoft.com/office/powerpoint/2010/main" val="674575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AA292F-984B-439F-A8F7-AD29B0E1DC5F}"/>
              </a:ext>
            </a:extLst>
          </p:cNvPr>
          <p:cNvSpPr>
            <a:spLocks noGrp="1"/>
          </p:cNvSpPr>
          <p:nvPr>
            <p:ph type="ctrTitle"/>
          </p:nvPr>
        </p:nvSpPr>
        <p:spPr>
          <a:xfrm>
            <a:off x="1384480" y="650382"/>
            <a:ext cx="8405472" cy="553792"/>
          </a:xfrm>
        </p:spPr>
        <p:txBody>
          <a:bodyPr anchor="ctr">
            <a:noAutofit/>
          </a:bodyPr>
          <a:lstStyle/>
          <a:p>
            <a:pPr algn="l">
              <a:lnSpc>
                <a:spcPct val="150000"/>
              </a:lnSpc>
            </a:pPr>
            <a:r>
              <a:rPr lang="en-US" altLang="zh-CN" sz="3200" b="1" dirty="0">
                <a:latin typeface="宋体" panose="02010600030101010101" pitchFamily="2" charset="-122"/>
                <a:ea typeface="宋体" panose="02010600030101010101" pitchFamily="2" charset="-122"/>
                <a:cs typeface="Times New Roman" panose="02020603050405020304" pitchFamily="18" charset="0"/>
              </a:rPr>
              <a:t>2.5</a:t>
            </a:r>
            <a:r>
              <a:rPr lang="zh-CN" altLang="en-US" sz="3200" b="1" dirty="0">
                <a:latin typeface="宋体" panose="02010600030101010101" pitchFamily="2" charset="-122"/>
                <a:ea typeface="宋体" panose="02010600030101010101" pitchFamily="2" charset="-122"/>
                <a:cs typeface="Times New Roman" panose="02020603050405020304" pitchFamily="18" charset="0"/>
              </a:rPr>
              <a:t>、资金预算表</a:t>
            </a:r>
          </a:p>
        </p:txBody>
      </p:sp>
      <p:sp>
        <p:nvSpPr>
          <p:cNvPr id="4" name="标题 1">
            <a:extLst>
              <a:ext uri="{FF2B5EF4-FFF2-40B4-BE49-F238E27FC236}">
                <a16:creationId xmlns:a16="http://schemas.microsoft.com/office/drawing/2014/main" id="{C2D549F6-6323-4CB6-B7DB-5D1B4CAE12A5}"/>
              </a:ext>
            </a:extLst>
          </p:cNvPr>
          <p:cNvSpPr txBox="1">
            <a:spLocks/>
          </p:cNvSpPr>
          <p:nvPr/>
        </p:nvSpPr>
        <p:spPr>
          <a:xfrm>
            <a:off x="1" y="0"/>
            <a:ext cx="12191999" cy="553792"/>
          </a:xfrm>
          <a:prstGeom prst="rect">
            <a:avLst/>
          </a:prstGeom>
          <a:solidFill>
            <a:srgbClr val="C5C5C5"/>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800" b="1" dirty="0">
                <a:solidFill>
                  <a:schemeClr val="accent5">
                    <a:lumMod val="50000"/>
                  </a:schemeClr>
                </a:solidFill>
                <a:latin typeface="Times New Roman" panose="02020603050405020304" pitchFamily="18" charset="0"/>
                <a:cs typeface="Times New Roman" panose="02020603050405020304" pitchFamily="18" charset="0"/>
              </a:rPr>
              <a:t>二、基本信息的填写（以面上项目申请书格式为例）</a:t>
            </a:r>
          </a:p>
        </p:txBody>
      </p:sp>
      <p:sp>
        <p:nvSpPr>
          <p:cNvPr id="5" name="标题 1">
            <a:extLst>
              <a:ext uri="{FF2B5EF4-FFF2-40B4-BE49-F238E27FC236}">
                <a16:creationId xmlns:a16="http://schemas.microsoft.com/office/drawing/2014/main" id="{7861BA54-0325-40CF-9D07-93C4861091EE}"/>
              </a:ext>
            </a:extLst>
          </p:cNvPr>
          <p:cNvSpPr txBox="1">
            <a:spLocks/>
          </p:cNvSpPr>
          <p:nvPr/>
        </p:nvSpPr>
        <p:spPr>
          <a:xfrm>
            <a:off x="209724" y="1419894"/>
            <a:ext cx="11694253" cy="4913794"/>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457200" algn="l">
              <a:lnSpc>
                <a:spcPct val="150000"/>
              </a:lnSpc>
            </a:pP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项目申请人应按照</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国家自然科学基金资助项目资金管理办法</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国家自然科学基金项目资金预算表编制说明</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及指南中的</a:t>
            </a:r>
            <a:r>
              <a:rPr lang="zh-CN"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“预算编报要求”</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，坚持</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“目标相关性、政策相符性、经济合理性”</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的基本原则，结合项目研究实际需要认真编制、填写资金预算表，保证信息真实、准确。直接经费申请额度要符合申请项目类别相应的指南要求，并参照同类型、相近领域的项目编报。</a:t>
            </a:r>
          </a:p>
          <a:p>
            <a:pPr indent="457200" algn="l">
              <a:lnSpc>
                <a:spcPct val="150000"/>
              </a:lnSpc>
            </a:pP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各科目经费多少均无比例限制，但要合理。基金委原则上</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不支持购置仪器设备</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鼓励共享、试制、租赁以及对现有仪器设备进行升级改造。仪器设备费列支过多会挤占间接费用。因此，一般建议用于购置研究过程中的小额、易损仪器，须对购置必要性、现有同类设备利用情况及以后的开放共享方案进行说明。</a:t>
            </a:r>
          </a:p>
        </p:txBody>
      </p:sp>
    </p:spTree>
    <p:extLst>
      <p:ext uri="{BB962C8B-B14F-4D97-AF65-F5344CB8AC3E}">
        <p14:creationId xmlns:p14="http://schemas.microsoft.com/office/powerpoint/2010/main" val="4275855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AA292F-984B-439F-A8F7-AD29B0E1DC5F}"/>
              </a:ext>
            </a:extLst>
          </p:cNvPr>
          <p:cNvSpPr>
            <a:spLocks noGrp="1"/>
          </p:cNvSpPr>
          <p:nvPr>
            <p:ph type="ctrTitle"/>
          </p:nvPr>
        </p:nvSpPr>
        <p:spPr>
          <a:xfrm>
            <a:off x="1384479" y="650382"/>
            <a:ext cx="8917201" cy="553792"/>
          </a:xfrm>
        </p:spPr>
        <p:txBody>
          <a:bodyPr anchor="ctr">
            <a:noAutofit/>
          </a:bodyPr>
          <a:lstStyle/>
          <a:p>
            <a:pPr algn="l">
              <a:lnSpc>
                <a:spcPct val="150000"/>
              </a:lnSpc>
            </a:pPr>
            <a:r>
              <a:rPr lang="en-US" altLang="zh-CN" sz="3200" b="1" dirty="0">
                <a:latin typeface="宋体" panose="02010600030101010101" pitchFamily="2" charset="-122"/>
                <a:ea typeface="宋体" panose="02010600030101010101" pitchFamily="2" charset="-122"/>
                <a:cs typeface="Times New Roman" panose="02020603050405020304" pitchFamily="18" charset="0"/>
              </a:rPr>
              <a:t>2.5</a:t>
            </a:r>
            <a:r>
              <a:rPr lang="zh-CN" altLang="en-US" sz="3200" b="1" dirty="0">
                <a:latin typeface="宋体" panose="02010600030101010101" pitchFamily="2" charset="-122"/>
                <a:ea typeface="宋体" panose="02010600030101010101" pitchFamily="2" charset="-122"/>
                <a:cs typeface="Times New Roman" panose="02020603050405020304" pitchFamily="18" charset="0"/>
              </a:rPr>
              <a:t>、资金预算表</a:t>
            </a:r>
          </a:p>
        </p:txBody>
      </p:sp>
      <p:sp>
        <p:nvSpPr>
          <p:cNvPr id="4" name="标题 1">
            <a:extLst>
              <a:ext uri="{FF2B5EF4-FFF2-40B4-BE49-F238E27FC236}">
                <a16:creationId xmlns:a16="http://schemas.microsoft.com/office/drawing/2014/main" id="{C2D549F6-6323-4CB6-B7DB-5D1B4CAE12A5}"/>
              </a:ext>
            </a:extLst>
          </p:cNvPr>
          <p:cNvSpPr txBox="1">
            <a:spLocks/>
          </p:cNvSpPr>
          <p:nvPr/>
        </p:nvSpPr>
        <p:spPr>
          <a:xfrm>
            <a:off x="1" y="0"/>
            <a:ext cx="12191999" cy="553792"/>
          </a:xfrm>
          <a:prstGeom prst="rect">
            <a:avLst/>
          </a:prstGeom>
          <a:solidFill>
            <a:srgbClr val="C5C5C5"/>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800" b="1" dirty="0">
                <a:solidFill>
                  <a:schemeClr val="accent5">
                    <a:lumMod val="50000"/>
                  </a:schemeClr>
                </a:solidFill>
                <a:latin typeface="Times New Roman" panose="02020603050405020304" pitchFamily="18" charset="0"/>
                <a:cs typeface="Times New Roman" panose="02020603050405020304" pitchFamily="18" charset="0"/>
              </a:rPr>
              <a:t>二、基本信息的填写（以面上项目申请书格式为例）</a:t>
            </a:r>
          </a:p>
        </p:txBody>
      </p:sp>
      <p:sp>
        <p:nvSpPr>
          <p:cNvPr id="5" name="标题 1">
            <a:extLst>
              <a:ext uri="{FF2B5EF4-FFF2-40B4-BE49-F238E27FC236}">
                <a16:creationId xmlns:a16="http://schemas.microsoft.com/office/drawing/2014/main" id="{7861BA54-0325-40CF-9D07-93C4861091EE}"/>
              </a:ext>
            </a:extLst>
          </p:cNvPr>
          <p:cNvSpPr txBox="1">
            <a:spLocks/>
          </p:cNvSpPr>
          <p:nvPr/>
        </p:nvSpPr>
        <p:spPr>
          <a:xfrm>
            <a:off x="394282" y="1419894"/>
            <a:ext cx="11610363" cy="471245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457200" algn="l">
              <a:lnSpc>
                <a:spcPct val="150000"/>
              </a:lnSpc>
            </a:pP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如果列支了某一大额、重要仪器设备，即使充分论证了购置必要性等信息，也很</a:t>
            </a:r>
            <a:r>
              <a:rPr lang="zh-CN" altLang="en-US" sz="28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可能被评审专家认为该申请单位不具备完成实验的硬件条件，从而建议不予立项。原则上不可列支通用办公设备，例如电脑、打印机等，也不得列入项目实施前发生的费用，不可列“不可预见”费用等。</a:t>
            </a:r>
          </a:p>
          <a:p>
            <a:pPr indent="457200" algn="l">
              <a:lnSpc>
                <a:spcPct val="150000"/>
              </a:lnSpc>
            </a:pP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有合作单位的项目，要在资金预算表中明确拨付合作单位的经费比例，避免后期与合作单位出现经费分配相关问题。</a:t>
            </a:r>
          </a:p>
        </p:txBody>
      </p:sp>
    </p:spTree>
    <p:extLst>
      <p:ext uri="{BB962C8B-B14F-4D97-AF65-F5344CB8AC3E}">
        <p14:creationId xmlns:p14="http://schemas.microsoft.com/office/powerpoint/2010/main" val="1181486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AA292F-984B-439F-A8F7-AD29B0E1DC5F}"/>
              </a:ext>
            </a:extLst>
          </p:cNvPr>
          <p:cNvSpPr>
            <a:spLocks noGrp="1"/>
          </p:cNvSpPr>
          <p:nvPr>
            <p:ph type="ctrTitle"/>
          </p:nvPr>
        </p:nvSpPr>
        <p:spPr>
          <a:xfrm>
            <a:off x="1384479" y="650382"/>
            <a:ext cx="8019579" cy="553792"/>
          </a:xfrm>
        </p:spPr>
        <p:txBody>
          <a:bodyPr anchor="ctr">
            <a:noAutofit/>
          </a:bodyPr>
          <a:lstStyle/>
          <a:p>
            <a:pPr algn="l">
              <a:lnSpc>
                <a:spcPct val="150000"/>
              </a:lnSpc>
            </a:pPr>
            <a:r>
              <a:rPr lang="en-US" altLang="zh-CN" sz="2800" b="1" dirty="0">
                <a:latin typeface="宋体" panose="02010600030101010101" pitchFamily="2" charset="-122"/>
                <a:ea typeface="宋体" panose="02010600030101010101" pitchFamily="2" charset="-122"/>
                <a:cs typeface="Times New Roman" panose="02020603050405020304" pitchFamily="18" charset="0"/>
              </a:rPr>
              <a:t>2.6</a:t>
            </a:r>
            <a:r>
              <a:rPr lang="zh-CN" altLang="en-US" sz="2800" b="1" dirty="0">
                <a:latin typeface="宋体" panose="02010600030101010101" pitchFamily="2" charset="-122"/>
                <a:ea typeface="宋体" panose="02010600030101010101" pitchFamily="2" charset="-122"/>
                <a:cs typeface="Times New Roman" panose="02020603050405020304" pitchFamily="18" charset="0"/>
              </a:rPr>
              <a:t>、其他需要注意的细节</a:t>
            </a:r>
          </a:p>
        </p:txBody>
      </p:sp>
      <p:sp>
        <p:nvSpPr>
          <p:cNvPr id="4" name="标题 1">
            <a:extLst>
              <a:ext uri="{FF2B5EF4-FFF2-40B4-BE49-F238E27FC236}">
                <a16:creationId xmlns:a16="http://schemas.microsoft.com/office/drawing/2014/main" id="{C2D549F6-6323-4CB6-B7DB-5D1B4CAE12A5}"/>
              </a:ext>
            </a:extLst>
          </p:cNvPr>
          <p:cNvSpPr txBox="1">
            <a:spLocks/>
          </p:cNvSpPr>
          <p:nvPr/>
        </p:nvSpPr>
        <p:spPr>
          <a:xfrm>
            <a:off x="1" y="0"/>
            <a:ext cx="12191999" cy="553792"/>
          </a:xfrm>
          <a:prstGeom prst="rect">
            <a:avLst/>
          </a:prstGeom>
          <a:solidFill>
            <a:srgbClr val="C5C5C5"/>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800" b="1" dirty="0">
                <a:solidFill>
                  <a:schemeClr val="accent5">
                    <a:lumMod val="50000"/>
                  </a:schemeClr>
                </a:solidFill>
                <a:latin typeface="Times New Roman" panose="02020603050405020304" pitchFamily="18" charset="0"/>
                <a:cs typeface="Times New Roman" panose="02020603050405020304" pitchFamily="18" charset="0"/>
              </a:rPr>
              <a:t>二、基本信息的填写（以面上项目申请书格式为例）</a:t>
            </a:r>
          </a:p>
        </p:txBody>
      </p:sp>
      <p:sp>
        <p:nvSpPr>
          <p:cNvPr id="5" name="标题 1">
            <a:extLst>
              <a:ext uri="{FF2B5EF4-FFF2-40B4-BE49-F238E27FC236}">
                <a16:creationId xmlns:a16="http://schemas.microsoft.com/office/drawing/2014/main" id="{7861BA54-0325-40CF-9D07-93C4861091EE}"/>
              </a:ext>
            </a:extLst>
          </p:cNvPr>
          <p:cNvSpPr txBox="1">
            <a:spLocks/>
          </p:cNvSpPr>
          <p:nvPr/>
        </p:nvSpPr>
        <p:spPr>
          <a:xfrm>
            <a:off x="302004" y="1419893"/>
            <a:ext cx="11719420" cy="4720847"/>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457200" algn="l">
              <a:lnSpc>
                <a:spcPct val="150000"/>
              </a:lnSpc>
            </a:pP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对于</a:t>
            </a:r>
            <a:r>
              <a:rPr lang="zh-CN" altLang="en-US" sz="28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优青、杰青、创新群体项目</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而言，“项目名称”要写研究领域，而不是具体的研究项目名称，申请书“摘要”部分填写主要学术成就。</a:t>
            </a:r>
          </a:p>
          <a:p>
            <a:pPr indent="457200" algn="l">
              <a:lnSpc>
                <a:spcPct val="150000"/>
              </a:lnSpc>
            </a:pP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基金委发布的项目指南中无明确要求的，面上项目和青年科学基金项目封面上的</a:t>
            </a:r>
            <a:r>
              <a:rPr lang="zh-CN" altLang="en-US" sz="28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en-US" sz="28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附注说明</a:t>
            </a:r>
            <a:r>
              <a:rPr lang="zh-CN" altLang="en-US" sz="28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无需填写。对于</a:t>
            </a:r>
            <a:r>
              <a:rPr lang="zh-CN" altLang="en-US" sz="28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重点项目</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而言，“附注说明”信息填写是形式审查时的重灾区之一，一定要按照指南要求认真填写。前些年，因漏填、错填而未通过形式审查例子屡见不鲜。随着申请人认识的提高，漏填的现象越来越少，但错填现象仍时有发生，特别是微小细节问题。</a:t>
            </a:r>
          </a:p>
        </p:txBody>
      </p:sp>
    </p:spTree>
    <p:extLst>
      <p:ext uri="{BB962C8B-B14F-4D97-AF65-F5344CB8AC3E}">
        <p14:creationId xmlns:p14="http://schemas.microsoft.com/office/powerpoint/2010/main" val="2290596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AA292F-984B-439F-A8F7-AD29B0E1DC5F}"/>
              </a:ext>
            </a:extLst>
          </p:cNvPr>
          <p:cNvSpPr>
            <a:spLocks noGrp="1"/>
          </p:cNvSpPr>
          <p:nvPr>
            <p:ph type="ctrTitle"/>
          </p:nvPr>
        </p:nvSpPr>
        <p:spPr>
          <a:xfrm>
            <a:off x="1384479" y="650382"/>
            <a:ext cx="8598419" cy="553792"/>
          </a:xfrm>
        </p:spPr>
        <p:txBody>
          <a:bodyPr anchor="ctr">
            <a:noAutofit/>
          </a:bodyPr>
          <a:lstStyle/>
          <a:p>
            <a:pPr algn="l">
              <a:lnSpc>
                <a:spcPct val="150000"/>
              </a:lnSpc>
            </a:pPr>
            <a:r>
              <a:rPr lang="en-US" altLang="zh-CN" sz="3200" b="1" dirty="0">
                <a:latin typeface="宋体" panose="02010600030101010101" pitchFamily="2" charset="-122"/>
                <a:ea typeface="宋体" panose="02010600030101010101" pitchFamily="2" charset="-122"/>
                <a:cs typeface="Times New Roman" panose="02020603050405020304" pitchFamily="18" charset="0"/>
              </a:rPr>
              <a:t>2.6</a:t>
            </a:r>
            <a:r>
              <a:rPr lang="zh-CN" altLang="en-US" sz="3200" b="1" dirty="0">
                <a:latin typeface="宋体" panose="02010600030101010101" pitchFamily="2" charset="-122"/>
                <a:ea typeface="宋体" panose="02010600030101010101" pitchFamily="2" charset="-122"/>
                <a:cs typeface="Times New Roman" panose="02020603050405020304" pitchFamily="18" charset="0"/>
              </a:rPr>
              <a:t>、其他需要注意的细节</a:t>
            </a:r>
          </a:p>
        </p:txBody>
      </p:sp>
      <p:sp>
        <p:nvSpPr>
          <p:cNvPr id="4" name="标题 1">
            <a:extLst>
              <a:ext uri="{FF2B5EF4-FFF2-40B4-BE49-F238E27FC236}">
                <a16:creationId xmlns:a16="http://schemas.microsoft.com/office/drawing/2014/main" id="{C2D549F6-6323-4CB6-B7DB-5D1B4CAE12A5}"/>
              </a:ext>
            </a:extLst>
          </p:cNvPr>
          <p:cNvSpPr txBox="1">
            <a:spLocks/>
          </p:cNvSpPr>
          <p:nvPr/>
        </p:nvSpPr>
        <p:spPr>
          <a:xfrm>
            <a:off x="1" y="0"/>
            <a:ext cx="12191999" cy="553792"/>
          </a:xfrm>
          <a:prstGeom prst="rect">
            <a:avLst/>
          </a:prstGeom>
          <a:solidFill>
            <a:srgbClr val="C5C5C5"/>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800" b="1" dirty="0">
                <a:solidFill>
                  <a:schemeClr val="accent5">
                    <a:lumMod val="50000"/>
                  </a:schemeClr>
                </a:solidFill>
                <a:latin typeface="Times New Roman" panose="02020603050405020304" pitchFamily="18" charset="0"/>
                <a:cs typeface="Times New Roman" panose="02020603050405020304" pitchFamily="18" charset="0"/>
              </a:rPr>
              <a:t>二、基本信息的填写（以面上项目申请书格式为例）</a:t>
            </a:r>
          </a:p>
        </p:txBody>
      </p:sp>
      <p:sp>
        <p:nvSpPr>
          <p:cNvPr id="5" name="标题 1">
            <a:extLst>
              <a:ext uri="{FF2B5EF4-FFF2-40B4-BE49-F238E27FC236}">
                <a16:creationId xmlns:a16="http://schemas.microsoft.com/office/drawing/2014/main" id="{7861BA54-0325-40CF-9D07-93C4861091EE}"/>
              </a:ext>
            </a:extLst>
          </p:cNvPr>
          <p:cNvSpPr txBox="1">
            <a:spLocks/>
          </p:cNvSpPr>
          <p:nvPr/>
        </p:nvSpPr>
        <p:spPr>
          <a:xfrm>
            <a:off x="201336" y="1419893"/>
            <a:ext cx="11786531" cy="4787725"/>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457200" algn="l">
              <a:lnSpc>
                <a:spcPct val="150000"/>
              </a:lnSpc>
            </a:pP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例如，附注信息应为“地球观测和信息提取的新理论、技术和方法”，申请人疏忽填写成了“地球观测与信息提取的新理论、技术与方法”，</a:t>
            </a:r>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其中</a:t>
            </a:r>
            <a:r>
              <a:rPr lang="zh-CN"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“和”</a:t>
            </a:r>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字写成了</a:t>
            </a:r>
            <a:r>
              <a:rPr lang="zh-CN"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“与”</a:t>
            </a:r>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字，</a:t>
            </a:r>
            <a:r>
              <a:rPr lang="zh-CN"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形式审查没通过</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a:t>
            </a:r>
          </a:p>
          <a:p>
            <a:pPr indent="457200" algn="l">
              <a:lnSpc>
                <a:spcPct val="150000"/>
              </a:lnSpc>
            </a:pP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在“</a:t>
            </a:r>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基本信息</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”表中，“申请人信息”中</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“主要研究领域”</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一栏经常有专家空着，个别单位进行内部初次形式审查环节时，约有</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30%</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的申请书没有填写，</a:t>
            </a:r>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此处应注意填写</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a:t>
            </a:r>
          </a:p>
          <a:p>
            <a:pPr indent="457200" algn="l">
              <a:lnSpc>
                <a:spcPct val="150000"/>
              </a:lnSpc>
            </a:pP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各类项目的“</a:t>
            </a:r>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研究期限</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”系统自动生成，不要随意修改，有特殊情况的务必参考指南要求修改，如申请人是博士后，可以根据在站期间的实际情况修改研究期限，但必须是</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整数年</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a:t>
            </a:r>
          </a:p>
        </p:txBody>
      </p:sp>
    </p:spTree>
    <p:extLst>
      <p:ext uri="{BB962C8B-B14F-4D97-AF65-F5344CB8AC3E}">
        <p14:creationId xmlns:p14="http://schemas.microsoft.com/office/powerpoint/2010/main" val="4222778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 name="矩形 21">
            <a:extLst>
              <a:ext uri="{FF2B5EF4-FFF2-40B4-BE49-F238E27FC236}">
                <a16:creationId xmlns:a16="http://schemas.microsoft.com/office/drawing/2014/main" id="{4B2D59AC-C54C-4B5B-A0B9-930E5F4A0CD6}"/>
              </a:ext>
            </a:extLst>
          </p:cNvPr>
          <p:cNvSpPr>
            <a:spLocks noChangeArrowheads="1"/>
          </p:cNvSpPr>
          <p:nvPr/>
        </p:nvSpPr>
        <p:spPr bwMode="auto">
          <a:xfrm>
            <a:off x="889234" y="2767280"/>
            <a:ext cx="888902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pPr>
            <a:r>
              <a:rPr lang="zh-CN" altLang="en-US" sz="4000" dirty="0">
                <a:latin typeface="微软雅黑" panose="020B0503020204020204" pitchFamily="34" charset="-122"/>
                <a:ea typeface="微软雅黑" panose="020B0503020204020204" pitchFamily="34" charset="-122"/>
              </a:rPr>
              <a:t>三、正文撰写</a:t>
            </a:r>
            <a:endParaRPr lang="en-US" altLang="zh-CN" sz="4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59456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标题 1">
            <a:extLst>
              <a:ext uri="{FF2B5EF4-FFF2-40B4-BE49-F238E27FC236}">
                <a16:creationId xmlns:a16="http://schemas.microsoft.com/office/drawing/2014/main" id="{C2D549F6-6323-4CB6-B7DB-5D1B4CAE12A5}"/>
              </a:ext>
            </a:extLst>
          </p:cNvPr>
          <p:cNvSpPr txBox="1">
            <a:spLocks/>
          </p:cNvSpPr>
          <p:nvPr/>
        </p:nvSpPr>
        <p:spPr>
          <a:xfrm>
            <a:off x="1" y="0"/>
            <a:ext cx="12191999" cy="553792"/>
          </a:xfrm>
          <a:prstGeom prst="rect">
            <a:avLst/>
          </a:prstGeom>
          <a:solidFill>
            <a:srgbClr val="C5C5C5"/>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800" b="1" dirty="0">
                <a:solidFill>
                  <a:schemeClr val="accent5">
                    <a:lumMod val="50000"/>
                  </a:schemeClr>
                </a:solidFill>
                <a:latin typeface="Times New Roman" panose="02020603050405020304" pitchFamily="18" charset="0"/>
                <a:cs typeface="Times New Roman" panose="02020603050405020304" pitchFamily="18" charset="0"/>
              </a:rPr>
              <a:t>三、正文撰写</a:t>
            </a:r>
          </a:p>
        </p:txBody>
      </p:sp>
      <p:sp>
        <p:nvSpPr>
          <p:cNvPr id="5" name="标题 1">
            <a:extLst>
              <a:ext uri="{FF2B5EF4-FFF2-40B4-BE49-F238E27FC236}">
                <a16:creationId xmlns:a16="http://schemas.microsoft.com/office/drawing/2014/main" id="{7861BA54-0325-40CF-9D07-93C4861091EE}"/>
              </a:ext>
            </a:extLst>
          </p:cNvPr>
          <p:cNvSpPr txBox="1">
            <a:spLocks/>
          </p:cNvSpPr>
          <p:nvPr/>
        </p:nvSpPr>
        <p:spPr>
          <a:xfrm>
            <a:off x="201336" y="1046406"/>
            <a:ext cx="11803310" cy="511950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457200" algn="l">
              <a:lnSpc>
                <a:spcPct val="150000"/>
              </a:lnSpc>
            </a:pP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登陆基金委网站，下载正文模板，参照正文模板中的提纲撰写正文。一般需在正文前面居中键入“</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报告正文</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4</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个字，调整到合适大小字号，起到醒目、提示下文的作用。</a:t>
            </a:r>
          </a:p>
          <a:p>
            <a:pPr indent="457200" algn="l">
              <a:lnSpc>
                <a:spcPct val="150000"/>
              </a:lnSpc>
            </a:pPr>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正文</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要求内容翔实、清晰，层次分明，标题突出。尤其注意这句话：“请勿删除或改动下述提纲标题及括号中的文字”。</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即正文模板中提纲部分的所有蓝色字均应保留</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a:t>
            </a:r>
          </a:p>
          <a:p>
            <a:pPr indent="457200" algn="l">
              <a:lnSpc>
                <a:spcPct val="150000"/>
              </a:lnSpc>
            </a:pP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每一部分的内容填写在标题下，</a:t>
            </a:r>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如无内容请填写“无”</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。个别单位于</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2018</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年在依托单位内部初次形式审查时，发现有申请人把部分提纲、括号内文字、个别字段删除，有个别申请人甚至把所有字段删除，重新编号、分块设置了布局，</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有从其他类型项目申请书中直接粘贴过来的嫌疑。</a:t>
            </a:r>
          </a:p>
        </p:txBody>
      </p:sp>
    </p:spTree>
    <p:extLst>
      <p:ext uri="{BB962C8B-B14F-4D97-AF65-F5344CB8AC3E}">
        <p14:creationId xmlns:p14="http://schemas.microsoft.com/office/powerpoint/2010/main" val="3594954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AA292F-984B-439F-A8F7-AD29B0E1DC5F}"/>
              </a:ext>
            </a:extLst>
          </p:cNvPr>
          <p:cNvSpPr>
            <a:spLocks noGrp="1"/>
          </p:cNvSpPr>
          <p:nvPr>
            <p:ph type="ctrTitle"/>
          </p:nvPr>
        </p:nvSpPr>
        <p:spPr>
          <a:xfrm>
            <a:off x="981512" y="763398"/>
            <a:ext cx="10654018" cy="5847127"/>
          </a:xfrm>
        </p:spPr>
        <p:txBody>
          <a:bodyPr anchor="ctr">
            <a:noAutofit/>
          </a:bodyPr>
          <a:lstStyle/>
          <a:p>
            <a:pPr indent="493200" algn="l">
              <a:lnSpc>
                <a:spcPct val="150000"/>
              </a:lnSpc>
            </a:pPr>
            <a:r>
              <a:rPr lang="zh-CN" altLang="en-US" sz="4000" b="1" dirty="0">
                <a:latin typeface="楷体" panose="02010609060101010101" pitchFamily="49" charset="-122"/>
                <a:ea typeface="楷体" panose="02010609060101010101" pitchFamily="49" charset="-122"/>
                <a:cs typeface="Times New Roman" panose="02020603050405020304" pitchFamily="18" charset="0"/>
              </a:rPr>
              <a:t>每年，国家自然科学基金委员会在项目申请截止后</a:t>
            </a:r>
            <a:r>
              <a:rPr lang="en-US" altLang="zh-CN" sz="4000" b="1" dirty="0">
                <a:solidFill>
                  <a:srgbClr val="FF0000"/>
                </a:solidFill>
                <a:latin typeface="楷体" panose="02010609060101010101" pitchFamily="49" charset="-122"/>
                <a:ea typeface="楷体" panose="02010609060101010101" pitchFamily="49" charset="-122"/>
                <a:cs typeface="Times New Roman" panose="02020603050405020304" pitchFamily="18" charset="0"/>
              </a:rPr>
              <a:t>45</a:t>
            </a:r>
            <a:r>
              <a:rPr lang="zh-CN" altLang="en-US" sz="4000" b="1" dirty="0">
                <a:solidFill>
                  <a:srgbClr val="FF0000"/>
                </a:solidFill>
                <a:latin typeface="楷体" panose="02010609060101010101" pitchFamily="49" charset="-122"/>
                <a:ea typeface="楷体" panose="02010609060101010101" pitchFamily="49" charset="-122"/>
                <a:cs typeface="Times New Roman" panose="02020603050405020304" pitchFamily="18" charset="0"/>
              </a:rPr>
              <a:t>日</a:t>
            </a:r>
            <a:r>
              <a:rPr lang="zh-CN" altLang="en-US" sz="4000" b="1" dirty="0">
                <a:latin typeface="楷体" panose="02010609060101010101" pitchFamily="49" charset="-122"/>
                <a:ea typeface="楷体" panose="02010609060101010101" pitchFamily="49" charset="-122"/>
                <a:cs typeface="Times New Roman" panose="02020603050405020304" pitchFamily="18" charset="0"/>
              </a:rPr>
              <a:t>内完成申请材料形式审查，形式审查内容涉及近</a:t>
            </a:r>
            <a:r>
              <a:rPr lang="en-US" altLang="zh-CN" sz="4000" b="1" dirty="0">
                <a:latin typeface="楷体" panose="02010609060101010101" pitchFamily="49" charset="-122"/>
                <a:ea typeface="楷体" panose="02010609060101010101" pitchFamily="49" charset="-122"/>
                <a:cs typeface="Times New Roman" panose="02020603050405020304" pitchFamily="18" charset="0"/>
              </a:rPr>
              <a:t>30</a:t>
            </a:r>
            <a:r>
              <a:rPr lang="zh-CN" altLang="en-US" sz="4000" b="1" dirty="0">
                <a:latin typeface="楷体" panose="02010609060101010101" pitchFamily="49" charset="-122"/>
                <a:ea typeface="楷体" panose="02010609060101010101" pitchFamily="49" charset="-122"/>
                <a:cs typeface="Times New Roman" panose="02020603050405020304" pitchFamily="18" charset="0"/>
              </a:rPr>
              <a:t>个方面，主要包括：</a:t>
            </a:r>
            <a:r>
              <a:rPr lang="zh-CN" altLang="en-US" sz="4000" b="1" dirty="0">
                <a:solidFill>
                  <a:schemeClr val="accent1"/>
                </a:solidFill>
                <a:latin typeface="楷体" panose="02010609060101010101" pitchFamily="49" charset="-122"/>
                <a:ea typeface="楷体" panose="02010609060101010101" pitchFamily="49" charset="-122"/>
                <a:cs typeface="Times New Roman" panose="02020603050405020304" pitchFamily="18" charset="0"/>
              </a:rPr>
              <a:t>申请资格、申请书格式、申请书内容完整性</a:t>
            </a:r>
            <a:r>
              <a:rPr lang="zh-CN" altLang="en-US" sz="4000" b="1" dirty="0">
                <a:latin typeface="楷体" panose="02010609060101010101" pitchFamily="49" charset="-122"/>
                <a:ea typeface="楷体" panose="02010609060101010101" pitchFamily="49" charset="-122"/>
                <a:cs typeface="Times New Roman" panose="02020603050405020304" pitchFamily="18" charset="0"/>
              </a:rPr>
              <a:t>等各个细节。</a:t>
            </a:r>
          </a:p>
        </p:txBody>
      </p:sp>
    </p:spTree>
    <p:extLst>
      <p:ext uri="{BB962C8B-B14F-4D97-AF65-F5344CB8AC3E}">
        <p14:creationId xmlns:p14="http://schemas.microsoft.com/office/powerpoint/2010/main" val="21722611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AA292F-984B-439F-A8F7-AD29B0E1DC5F}"/>
              </a:ext>
            </a:extLst>
          </p:cNvPr>
          <p:cNvSpPr>
            <a:spLocks noGrp="1"/>
          </p:cNvSpPr>
          <p:nvPr>
            <p:ph type="ctrTitle"/>
          </p:nvPr>
        </p:nvSpPr>
        <p:spPr>
          <a:xfrm>
            <a:off x="1384480" y="650382"/>
            <a:ext cx="8095080" cy="553792"/>
          </a:xfrm>
        </p:spPr>
        <p:txBody>
          <a:bodyPr anchor="ctr">
            <a:noAutofit/>
          </a:bodyPr>
          <a:lstStyle/>
          <a:p>
            <a:pPr algn="l">
              <a:lnSpc>
                <a:spcPct val="150000"/>
              </a:lnSpc>
            </a:pPr>
            <a:r>
              <a:rPr lang="en-US" altLang="zh-CN" sz="3200" b="1" dirty="0">
                <a:latin typeface="宋体" panose="02010600030101010101" pitchFamily="2" charset="-122"/>
                <a:ea typeface="宋体" panose="02010600030101010101" pitchFamily="2" charset="-122"/>
                <a:cs typeface="Times New Roman" panose="02020603050405020304" pitchFamily="18" charset="0"/>
              </a:rPr>
              <a:t>3.1</a:t>
            </a:r>
            <a:r>
              <a:rPr lang="zh-CN" altLang="en-US" sz="3200" b="1" dirty="0">
                <a:latin typeface="宋体" panose="02010600030101010101" pitchFamily="2" charset="-122"/>
                <a:ea typeface="宋体" panose="02010600030101010101" pitchFamily="2" charset="-122"/>
                <a:cs typeface="Times New Roman" panose="02020603050405020304" pitchFamily="18" charset="0"/>
              </a:rPr>
              <a:t>、立项依据和参考文献</a:t>
            </a:r>
          </a:p>
        </p:txBody>
      </p:sp>
      <p:sp>
        <p:nvSpPr>
          <p:cNvPr id="4" name="标题 1">
            <a:extLst>
              <a:ext uri="{FF2B5EF4-FFF2-40B4-BE49-F238E27FC236}">
                <a16:creationId xmlns:a16="http://schemas.microsoft.com/office/drawing/2014/main" id="{C2D549F6-6323-4CB6-B7DB-5D1B4CAE12A5}"/>
              </a:ext>
            </a:extLst>
          </p:cNvPr>
          <p:cNvSpPr txBox="1">
            <a:spLocks/>
          </p:cNvSpPr>
          <p:nvPr/>
        </p:nvSpPr>
        <p:spPr>
          <a:xfrm>
            <a:off x="1" y="0"/>
            <a:ext cx="12191999" cy="553792"/>
          </a:xfrm>
          <a:prstGeom prst="rect">
            <a:avLst/>
          </a:prstGeom>
          <a:solidFill>
            <a:srgbClr val="C5C5C5"/>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800" b="1" dirty="0">
                <a:solidFill>
                  <a:schemeClr val="accent5">
                    <a:lumMod val="50000"/>
                  </a:schemeClr>
                </a:solidFill>
                <a:latin typeface="Times New Roman" panose="02020603050405020304" pitchFamily="18" charset="0"/>
                <a:cs typeface="Times New Roman" panose="02020603050405020304" pitchFamily="18" charset="0"/>
              </a:rPr>
              <a:t>三、正文撰写</a:t>
            </a:r>
          </a:p>
        </p:txBody>
      </p:sp>
      <p:sp>
        <p:nvSpPr>
          <p:cNvPr id="5" name="标题 1">
            <a:extLst>
              <a:ext uri="{FF2B5EF4-FFF2-40B4-BE49-F238E27FC236}">
                <a16:creationId xmlns:a16="http://schemas.microsoft.com/office/drawing/2014/main" id="{7861BA54-0325-40CF-9D07-93C4861091EE}"/>
              </a:ext>
            </a:extLst>
          </p:cNvPr>
          <p:cNvSpPr txBox="1">
            <a:spLocks/>
          </p:cNvSpPr>
          <p:nvPr/>
        </p:nvSpPr>
        <p:spPr>
          <a:xfrm>
            <a:off x="302004" y="1419894"/>
            <a:ext cx="11635529" cy="471245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457200" algn="l">
              <a:lnSpc>
                <a:spcPct val="150000"/>
              </a:lnSpc>
            </a:pP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高质量的</a:t>
            </a:r>
            <a:r>
              <a:rPr lang="zh-CN"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立项依据</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一定要有确切的</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科学问题</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和</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凝练得令人信服的研究思路</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，通过摆事实，清晰描述选题的研究背景，分析国内外研究现状及发展动态，总结前人工作，引出尚未解决的、本项目的</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科学问题</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，结合科学研究发展趋势论述科学意义，或结合国民经济和社会发展中迫切需要解决的</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关键科技问题</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论述应用前景。</a:t>
            </a:r>
          </a:p>
          <a:p>
            <a:pPr indent="457200" algn="l">
              <a:lnSpc>
                <a:spcPct val="150000"/>
              </a:lnSpc>
            </a:pP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充分论证申请人自己的想法和思路，并阐述清楚将要开展研究工作的科学价值，进而提出自己的研究内容。</a:t>
            </a:r>
            <a:r>
              <a:rPr lang="zh-CN" altLang="en-US" sz="2400" b="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可以拟定若干小标题</a:t>
            </a:r>
            <a:r>
              <a:rPr lang="en-US" altLang="zh-CN" sz="2400" b="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a:t>
            </a:r>
            <a:r>
              <a:rPr lang="zh-CN" altLang="en-US" sz="2400" b="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做到条理清晰、层次分明，选题的引出和描述应由面到点、逐步深入，逻辑连贯</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。申请人可以把</a:t>
            </a:r>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自己在该领域的研究结果与立项依据有机组合起来</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，能够增加实现预期目标的可信度，获得评审专家的认可。</a:t>
            </a:r>
          </a:p>
        </p:txBody>
      </p:sp>
    </p:spTree>
    <p:extLst>
      <p:ext uri="{BB962C8B-B14F-4D97-AF65-F5344CB8AC3E}">
        <p14:creationId xmlns:p14="http://schemas.microsoft.com/office/powerpoint/2010/main" val="11301140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AA292F-984B-439F-A8F7-AD29B0E1DC5F}"/>
              </a:ext>
            </a:extLst>
          </p:cNvPr>
          <p:cNvSpPr>
            <a:spLocks noGrp="1"/>
          </p:cNvSpPr>
          <p:nvPr>
            <p:ph type="ctrTitle"/>
          </p:nvPr>
        </p:nvSpPr>
        <p:spPr>
          <a:xfrm>
            <a:off x="1384479" y="650382"/>
            <a:ext cx="8246081" cy="553792"/>
          </a:xfrm>
        </p:spPr>
        <p:txBody>
          <a:bodyPr anchor="ctr">
            <a:noAutofit/>
          </a:bodyPr>
          <a:lstStyle/>
          <a:p>
            <a:pPr algn="l">
              <a:lnSpc>
                <a:spcPct val="150000"/>
              </a:lnSpc>
            </a:pPr>
            <a:r>
              <a:rPr lang="en-US" altLang="zh-CN" sz="3200" b="1" dirty="0">
                <a:latin typeface="宋体" panose="02010600030101010101" pitchFamily="2" charset="-122"/>
                <a:ea typeface="宋体" panose="02010600030101010101" pitchFamily="2" charset="-122"/>
                <a:cs typeface="Times New Roman" panose="02020603050405020304" pitchFamily="18" charset="0"/>
              </a:rPr>
              <a:t>3.1</a:t>
            </a:r>
            <a:r>
              <a:rPr lang="zh-CN" altLang="en-US" sz="3200" b="1" dirty="0">
                <a:latin typeface="宋体" panose="02010600030101010101" pitchFamily="2" charset="-122"/>
                <a:ea typeface="宋体" panose="02010600030101010101" pitchFamily="2" charset="-122"/>
                <a:cs typeface="Times New Roman" panose="02020603050405020304" pitchFamily="18" charset="0"/>
              </a:rPr>
              <a:t>、立项依据和参考文献</a:t>
            </a:r>
          </a:p>
        </p:txBody>
      </p:sp>
      <p:sp>
        <p:nvSpPr>
          <p:cNvPr id="4" name="标题 1">
            <a:extLst>
              <a:ext uri="{FF2B5EF4-FFF2-40B4-BE49-F238E27FC236}">
                <a16:creationId xmlns:a16="http://schemas.microsoft.com/office/drawing/2014/main" id="{C2D549F6-6323-4CB6-B7DB-5D1B4CAE12A5}"/>
              </a:ext>
            </a:extLst>
          </p:cNvPr>
          <p:cNvSpPr txBox="1">
            <a:spLocks/>
          </p:cNvSpPr>
          <p:nvPr/>
        </p:nvSpPr>
        <p:spPr>
          <a:xfrm>
            <a:off x="1" y="0"/>
            <a:ext cx="12191999" cy="553792"/>
          </a:xfrm>
          <a:prstGeom prst="rect">
            <a:avLst/>
          </a:prstGeom>
          <a:solidFill>
            <a:srgbClr val="C5C5C5"/>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800" b="1" dirty="0">
                <a:solidFill>
                  <a:schemeClr val="accent5">
                    <a:lumMod val="50000"/>
                  </a:schemeClr>
                </a:solidFill>
                <a:latin typeface="Times New Roman" panose="02020603050405020304" pitchFamily="18" charset="0"/>
                <a:cs typeface="Times New Roman" panose="02020603050405020304" pitchFamily="18" charset="0"/>
              </a:rPr>
              <a:t>三、正文撰写</a:t>
            </a:r>
          </a:p>
        </p:txBody>
      </p:sp>
      <p:sp>
        <p:nvSpPr>
          <p:cNvPr id="5" name="标题 1">
            <a:extLst>
              <a:ext uri="{FF2B5EF4-FFF2-40B4-BE49-F238E27FC236}">
                <a16:creationId xmlns:a16="http://schemas.microsoft.com/office/drawing/2014/main" id="{7861BA54-0325-40CF-9D07-93C4861091EE}"/>
              </a:ext>
            </a:extLst>
          </p:cNvPr>
          <p:cNvSpPr txBox="1">
            <a:spLocks/>
          </p:cNvSpPr>
          <p:nvPr/>
        </p:nvSpPr>
        <p:spPr>
          <a:xfrm>
            <a:off x="226503" y="1419893"/>
            <a:ext cx="11669086" cy="4704069"/>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457200" algn="l">
              <a:lnSpc>
                <a:spcPct val="150000"/>
              </a:lnSpc>
            </a:pPr>
            <a:r>
              <a:rPr lang="zh-CN" altLang="en-US" sz="2800" b="1" dirty="0">
                <a:latin typeface="Times New Roman" panose="02020603050405020304" pitchFamily="18" charset="0"/>
                <a:ea typeface="宋体" panose="02010600030101010101" pitchFamily="2" charset="-122"/>
                <a:cs typeface="Times New Roman" panose="02020603050405020304" pitchFamily="18" charset="0"/>
              </a:rPr>
              <a:t>参考文献</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是申请书的一个重要组成部分，参考文献的引用不仅反映了一个科研人员对本领域学科发展状况的了解程度，在一定程度上还反映申请人的研究层次和水平。</a:t>
            </a:r>
            <a:r>
              <a:rPr lang="zh-CN" altLang="en-US" sz="28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引用文献一般</a:t>
            </a:r>
            <a:r>
              <a:rPr lang="en-US" altLang="zh-CN" sz="28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20~50</a:t>
            </a:r>
            <a:r>
              <a:rPr lang="zh-CN" altLang="en-US" sz="28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篇，不宜过少或过多</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a:t>
            </a:r>
          </a:p>
          <a:p>
            <a:pPr indent="457200" algn="l">
              <a:lnSpc>
                <a:spcPct val="150000"/>
              </a:lnSpc>
            </a:pPr>
            <a:r>
              <a:rPr lang="zh-CN" altLang="en-US" sz="2800" b="1" dirty="0">
                <a:latin typeface="Times New Roman" panose="02020603050405020304" pitchFamily="18" charset="0"/>
                <a:ea typeface="宋体" panose="02010600030101010101" pitchFamily="2" charset="-122"/>
                <a:cs typeface="Times New Roman" panose="02020603050405020304" pitchFamily="18" charset="0"/>
              </a:rPr>
              <a:t>项目申请人务必要引用、参考本研究领域</a:t>
            </a:r>
            <a:r>
              <a:rPr lang="zh-CN" altLang="en-US" sz="28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顶级期刊、最新、最重要的文献</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，表明已完全掌握本领域的前沿、研究方向及趋势；</a:t>
            </a:r>
            <a:r>
              <a:rPr lang="zh-CN" altLang="en-US" sz="2800" b="1" dirty="0">
                <a:latin typeface="Times New Roman" panose="02020603050405020304" pitchFamily="18" charset="0"/>
                <a:ea typeface="宋体" panose="02010600030101010101" pitchFamily="2" charset="-122"/>
                <a:cs typeface="Times New Roman" panose="02020603050405020304" pitchFamily="18" charset="0"/>
              </a:rPr>
              <a:t>另外，可适当引用国内同行的文献，避免低水平重复；也可以引用自己以前发表的文章，表明自己的研究基础。</a:t>
            </a:r>
          </a:p>
        </p:txBody>
      </p:sp>
    </p:spTree>
    <p:extLst>
      <p:ext uri="{BB962C8B-B14F-4D97-AF65-F5344CB8AC3E}">
        <p14:creationId xmlns:p14="http://schemas.microsoft.com/office/powerpoint/2010/main" val="1009423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AA292F-984B-439F-A8F7-AD29B0E1DC5F}"/>
              </a:ext>
            </a:extLst>
          </p:cNvPr>
          <p:cNvSpPr>
            <a:spLocks noGrp="1"/>
          </p:cNvSpPr>
          <p:nvPr>
            <p:ph type="ctrTitle"/>
          </p:nvPr>
        </p:nvSpPr>
        <p:spPr>
          <a:xfrm>
            <a:off x="1384479" y="650382"/>
            <a:ext cx="9017869" cy="553792"/>
          </a:xfrm>
        </p:spPr>
        <p:txBody>
          <a:bodyPr anchor="ctr">
            <a:noAutofit/>
          </a:bodyPr>
          <a:lstStyle/>
          <a:p>
            <a:pPr algn="l">
              <a:lnSpc>
                <a:spcPct val="150000"/>
              </a:lnSpc>
            </a:pPr>
            <a:r>
              <a:rPr lang="en-US" altLang="zh-CN" sz="3200" b="1" dirty="0">
                <a:latin typeface="宋体" panose="02010600030101010101" pitchFamily="2" charset="-122"/>
                <a:ea typeface="宋体" panose="02010600030101010101" pitchFamily="2" charset="-122"/>
                <a:cs typeface="Times New Roman" panose="02020603050405020304" pitchFamily="18" charset="0"/>
              </a:rPr>
              <a:t>3.2</a:t>
            </a:r>
            <a:r>
              <a:rPr lang="zh-CN" altLang="en-US" sz="3200" b="1" dirty="0">
                <a:latin typeface="宋体" panose="02010600030101010101" pitchFamily="2" charset="-122"/>
                <a:ea typeface="宋体" panose="02010600030101010101" pitchFamily="2" charset="-122"/>
                <a:cs typeface="Times New Roman" panose="02020603050405020304" pitchFamily="18" charset="0"/>
              </a:rPr>
              <a:t>、研究目标、研究内容和关键科学问题</a:t>
            </a:r>
          </a:p>
        </p:txBody>
      </p:sp>
      <p:sp>
        <p:nvSpPr>
          <p:cNvPr id="4" name="标题 1">
            <a:extLst>
              <a:ext uri="{FF2B5EF4-FFF2-40B4-BE49-F238E27FC236}">
                <a16:creationId xmlns:a16="http://schemas.microsoft.com/office/drawing/2014/main" id="{C2D549F6-6323-4CB6-B7DB-5D1B4CAE12A5}"/>
              </a:ext>
            </a:extLst>
          </p:cNvPr>
          <p:cNvSpPr txBox="1">
            <a:spLocks/>
          </p:cNvSpPr>
          <p:nvPr/>
        </p:nvSpPr>
        <p:spPr>
          <a:xfrm>
            <a:off x="1" y="0"/>
            <a:ext cx="12191999" cy="553792"/>
          </a:xfrm>
          <a:prstGeom prst="rect">
            <a:avLst/>
          </a:prstGeom>
          <a:solidFill>
            <a:srgbClr val="C5C5C5"/>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800" b="1" dirty="0">
                <a:solidFill>
                  <a:schemeClr val="accent5">
                    <a:lumMod val="50000"/>
                  </a:schemeClr>
                </a:solidFill>
                <a:latin typeface="Times New Roman" panose="02020603050405020304" pitchFamily="18" charset="0"/>
                <a:cs typeface="Times New Roman" panose="02020603050405020304" pitchFamily="18" charset="0"/>
              </a:rPr>
              <a:t>三、正文撰写</a:t>
            </a:r>
          </a:p>
        </p:txBody>
      </p:sp>
      <p:sp>
        <p:nvSpPr>
          <p:cNvPr id="5" name="标题 1">
            <a:extLst>
              <a:ext uri="{FF2B5EF4-FFF2-40B4-BE49-F238E27FC236}">
                <a16:creationId xmlns:a16="http://schemas.microsoft.com/office/drawing/2014/main" id="{7861BA54-0325-40CF-9D07-93C4861091EE}"/>
              </a:ext>
            </a:extLst>
          </p:cNvPr>
          <p:cNvSpPr txBox="1">
            <a:spLocks/>
          </p:cNvSpPr>
          <p:nvPr/>
        </p:nvSpPr>
        <p:spPr>
          <a:xfrm>
            <a:off x="243281" y="1419894"/>
            <a:ext cx="11736198" cy="4787724"/>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457200" algn="l">
              <a:lnSpc>
                <a:spcPct val="150000"/>
              </a:lnSpc>
            </a:pPr>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研究目标</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是项目名称的具体化，是研究对象、研究方法、成果和应用的高度概括。</a:t>
            </a:r>
            <a:r>
              <a:rPr lang="zh-CN"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一般推荐的撰写模式是先写“研究目标”后写“研究内容”</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这样的写法虽然和基金委的模板（申请书模板的标题顺序是内容在前，目标在后）稍有不同，但是这样描述形成“塔形”结构，使研究目标、内容、方案、技术路线这一系列内容的撰写符合由简到繁的逻辑关系。</a:t>
            </a:r>
          </a:p>
          <a:p>
            <a:pPr indent="457200" algn="l">
              <a:lnSpc>
                <a:spcPct val="150000"/>
              </a:lnSpc>
            </a:pP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研究目标要分段描述或每个目标标明序号，以使评审专家清晰地看到申请人提出的几个研究目标，一目了然。</a:t>
            </a:r>
            <a:r>
              <a:rPr lang="zh-CN"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研究目标通常以</a:t>
            </a:r>
            <a:r>
              <a:rPr lang="en-US" altLang="zh-CN"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3</a:t>
            </a:r>
            <a:r>
              <a:rPr lang="zh-CN"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个以内为宜</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，所有研究工作都应围绕研究目标展开，研究内容要与研究目标相互对应，这样既能体现不同标题内容之间的逻辑关联，也使申请书结构清晰，便于评审专家阅读。</a:t>
            </a:r>
          </a:p>
        </p:txBody>
      </p:sp>
    </p:spTree>
    <p:extLst>
      <p:ext uri="{BB962C8B-B14F-4D97-AF65-F5344CB8AC3E}">
        <p14:creationId xmlns:p14="http://schemas.microsoft.com/office/powerpoint/2010/main" val="34597893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AA292F-984B-439F-A8F7-AD29B0E1DC5F}"/>
              </a:ext>
            </a:extLst>
          </p:cNvPr>
          <p:cNvSpPr>
            <a:spLocks noGrp="1"/>
          </p:cNvSpPr>
          <p:nvPr>
            <p:ph type="ctrTitle"/>
          </p:nvPr>
        </p:nvSpPr>
        <p:spPr>
          <a:xfrm>
            <a:off x="1384479" y="650382"/>
            <a:ext cx="9034647" cy="553792"/>
          </a:xfrm>
        </p:spPr>
        <p:txBody>
          <a:bodyPr anchor="ctr">
            <a:noAutofit/>
          </a:bodyPr>
          <a:lstStyle/>
          <a:p>
            <a:pPr algn="l">
              <a:lnSpc>
                <a:spcPct val="150000"/>
              </a:lnSpc>
            </a:pPr>
            <a:r>
              <a:rPr lang="en-US" altLang="zh-CN" sz="3200" b="1" dirty="0">
                <a:latin typeface="宋体" panose="02010600030101010101" pitchFamily="2" charset="-122"/>
                <a:ea typeface="宋体" panose="02010600030101010101" pitchFamily="2" charset="-122"/>
                <a:cs typeface="Times New Roman" panose="02020603050405020304" pitchFamily="18" charset="0"/>
              </a:rPr>
              <a:t>3.2</a:t>
            </a:r>
            <a:r>
              <a:rPr lang="zh-CN" altLang="en-US" sz="3200" b="1" dirty="0">
                <a:latin typeface="宋体" panose="02010600030101010101" pitchFamily="2" charset="-122"/>
                <a:ea typeface="宋体" panose="02010600030101010101" pitchFamily="2" charset="-122"/>
                <a:cs typeface="Times New Roman" panose="02020603050405020304" pitchFamily="18" charset="0"/>
              </a:rPr>
              <a:t>、研究目标、研究内容和关键科学问题</a:t>
            </a:r>
          </a:p>
        </p:txBody>
      </p:sp>
      <p:sp>
        <p:nvSpPr>
          <p:cNvPr id="4" name="标题 1">
            <a:extLst>
              <a:ext uri="{FF2B5EF4-FFF2-40B4-BE49-F238E27FC236}">
                <a16:creationId xmlns:a16="http://schemas.microsoft.com/office/drawing/2014/main" id="{C2D549F6-6323-4CB6-B7DB-5D1B4CAE12A5}"/>
              </a:ext>
            </a:extLst>
          </p:cNvPr>
          <p:cNvSpPr txBox="1">
            <a:spLocks/>
          </p:cNvSpPr>
          <p:nvPr/>
        </p:nvSpPr>
        <p:spPr>
          <a:xfrm>
            <a:off x="1" y="0"/>
            <a:ext cx="12191999" cy="553792"/>
          </a:xfrm>
          <a:prstGeom prst="rect">
            <a:avLst/>
          </a:prstGeom>
          <a:solidFill>
            <a:srgbClr val="C5C5C5"/>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800" b="1" dirty="0">
                <a:solidFill>
                  <a:schemeClr val="accent5">
                    <a:lumMod val="50000"/>
                  </a:schemeClr>
                </a:solidFill>
                <a:latin typeface="Times New Roman" panose="02020603050405020304" pitchFamily="18" charset="0"/>
                <a:cs typeface="Times New Roman" panose="02020603050405020304" pitchFamily="18" charset="0"/>
              </a:rPr>
              <a:t>三、正文撰写</a:t>
            </a:r>
          </a:p>
        </p:txBody>
      </p:sp>
      <p:sp>
        <p:nvSpPr>
          <p:cNvPr id="5" name="标题 1">
            <a:extLst>
              <a:ext uri="{FF2B5EF4-FFF2-40B4-BE49-F238E27FC236}">
                <a16:creationId xmlns:a16="http://schemas.microsoft.com/office/drawing/2014/main" id="{7861BA54-0325-40CF-9D07-93C4861091EE}"/>
              </a:ext>
            </a:extLst>
          </p:cNvPr>
          <p:cNvSpPr txBox="1">
            <a:spLocks/>
          </p:cNvSpPr>
          <p:nvPr/>
        </p:nvSpPr>
        <p:spPr>
          <a:xfrm>
            <a:off x="486561" y="1419894"/>
            <a:ext cx="11258026" cy="471245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457200" algn="l">
              <a:lnSpc>
                <a:spcPct val="150000"/>
              </a:lnSpc>
            </a:pPr>
            <a:endParaRPr lang="en-US" altLang="zh-CN" sz="2800" dirty="0">
              <a:latin typeface="Times New Roman" panose="02020603050405020304" pitchFamily="18" charset="0"/>
              <a:ea typeface="宋体" panose="02010600030101010101" pitchFamily="2" charset="-122"/>
              <a:cs typeface="Times New Roman" panose="02020603050405020304" pitchFamily="18" charset="0"/>
            </a:endParaRPr>
          </a:p>
          <a:p>
            <a:pPr indent="457200" algn="l">
              <a:lnSpc>
                <a:spcPct val="150000"/>
              </a:lnSpc>
            </a:pP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拟研究选题的</a:t>
            </a:r>
            <a:r>
              <a:rPr lang="zh-CN" altLang="en-US" sz="28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理论价值</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与</a:t>
            </a:r>
            <a:r>
              <a:rPr lang="zh-CN" altLang="en-US" sz="28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创新性</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集中体现在关键科学问题的提炼上，</a:t>
            </a:r>
            <a:r>
              <a:rPr lang="zh-CN" altLang="en-US" sz="2800" b="1" dirty="0">
                <a:latin typeface="Times New Roman" panose="02020603050405020304" pitchFamily="18" charset="0"/>
                <a:ea typeface="宋体" panose="02010600030101010101" pitchFamily="2" charset="-122"/>
                <a:cs typeface="Times New Roman" panose="02020603050405020304" pitchFamily="18" charset="0"/>
              </a:rPr>
              <a:t>关键科学问题</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是研究内容涉及的</a:t>
            </a:r>
            <a:r>
              <a:rPr lang="zh-CN" altLang="en-US" sz="28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基础理论和方法</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的升华，</a:t>
            </a:r>
            <a:r>
              <a:rPr lang="zh-CN" altLang="en-US" sz="28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是评审专家关注的重点</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，一定要仔细推敲，反复琢磨，表述科学、恰当。</a:t>
            </a:r>
          </a:p>
        </p:txBody>
      </p:sp>
    </p:spTree>
    <p:extLst>
      <p:ext uri="{BB962C8B-B14F-4D97-AF65-F5344CB8AC3E}">
        <p14:creationId xmlns:p14="http://schemas.microsoft.com/office/powerpoint/2010/main" val="8076516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AA292F-984B-439F-A8F7-AD29B0E1DC5F}"/>
              </a:ext>
            </a:extLst>
          </p:cNvPr>
          <p:cNvSpPr>
            <a:spLocks noGrp="1"/>
          </p:cNvSpPr>
          <p:nvPr>
            <p:ph type="ctrTitle"/>
          </p:nvPr>
        </p:nvSpPr>
        <p:spPr>
          <a:xfrm>
            <a:off x="1384479" y="650382"/>
            <a:ext cx="9261149" cy="553792"/>
          </a:xfrm>
        </p:spPr>
        <p:txBody>
          <a:bodyPr anchor="ctr">
            <a:noAutofit/>
          </a:bodyPr>
          <a:lstStyle/>
          <a:p>
            <a:pPr algn="l">
              <a:lnSpc>
                <a:spcPct val="150000"/>
              </a:lnSpc>
            </a:pPr>
            <a:r>
              <a:rPr lang="en-US" altLang="zh-CN" sz="3200" b="1" dirty="0">
                <a:latin typeface="宋体" panose="02010600030101010101" pitchFamily="2" charset="-122"/>
                <a:ea typeface="宋体" panose="02010600030101010101" pitchFamily="2" charset="-122"/>
                <a:cs typeface="Times New Roman" panose="02020603050405020304" pitchFamily="18" charset="0"/>
              </a:rPr>
              <a:t>3.3</a:t>
            </a:r>
            <a:r>
              <a:rPr lang="zh-CN" altLang="en-US" sz="3200" b="1" dirty="0">
                <a:latin typeface="宋体" panose="02010600030101010101" pitchFamily="2" charset="-122"/>
                <a:ea typeface="宋体" panose="02010600030101010101" pitchFamily="2" charset="-122"/>
                <a:cs typeface="Times New Roman" panose="02020603050405020304" pitchFamily="18" charset="0"/>
              </a:rPr>
              <a:t>、研究方案、可行性分析</a:t>
            </a:r>
          </a:p>
        </p:txBody>
      </p:sp>
      <p:sp>
        <p:nvSpPr>
          <p:cNvPr id="4" name="标题 1">
            <a:extLst>
              <a:ext uri="{FF2B5EF4-FFF2-40B4-BE49-F238E27FC236}">
                <a16:creationId xmlns:a16="http://schemas.microsoft.com/office/drawing/2014/main" id="{C2D549F6-6323-4CB6-B7DB-5D1B4CAE12A5}"/>
              </a:ext>
            </a:extLst>
          </p:cNvPr>
          <p:cNvSpPr txBox="1">
            <a:spLocks/>
          </p:cNvSpPr>
          <p:nvPr/>
        </p:nvSpPr>
        <p:spPr>
          <a:xfrm>
            <a:off x="1" y="0"/>
            <a:ext cx="12191999" cy="553792"/>
          </a:xfrm>
          <a:prstGeom prst="rect">
            <a:avLst/>
          </a:prstGeom>
          <a:solidFill>
            <a:srgbClr val="C5C5C5"/>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800" b="1" dirty="0">
                <a:solidFill>
                  <a:schemeClr val="accent5">
                    <a:lumMod val="50000"/>
                  </a:schemeClr>
                </a:solidFill>
                <a:latin typeface="Times New Roman" panose="02020603050405020304" pitchFamily="18" charset="0"/>
                <a:cs typeface="Times New Roman" panose="02020603050405020304" pitchFamily="18" charset="0"/>
              </a:rPr>
              <a:t>三、正文撰写</a:t>
            </a:r>
          </a:p>
        </p:txBody>
      </p:sp>
      <p:sp>
        <p:nvSpPr>
          <p:cNvPr id="5" name="标题 1">
            <a:extLst>
              <a:ext uri="{FF2B5EF4-FFF2-40B4-BE49-F238E27FC236}">
                <a16:creationId xmlns:a16="http://schemas.microsoft.com/office/drawing/2014/main" id="{7861BA54-0325-40CF-9D07-93C4861091EE}"/>
              </a:ext>
            </a:extLst>
          </p:cNvPr>
          <p:cNvSpPr txBox="1">
            <a:spLocks/>
          </p:cNvSpPr>
          <p:nvPr/>
        </p:nvSpPr>
        <p:spPr>
          <a:xfrm>
            <a:off x="234892" y="1419893"/>
            <a:ext cx="11694253" cy="4720847"/>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457200" algn="l">
              <a:lnSpc>
                <a:spcPct val="150000"/>
              </a:lnSpc>
            </a:pPr>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研究方案</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是研究内容实施的各个过程的集合</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是对所有研究过程最为详实的表述，</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只要不是涉密或大家熟知的常识，就应详细描述</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。详细说明研究需要用到的实验模型、观察对象、各种技术、各种方法、观察指标、需要的仪器型号和实验流程等，甚至详细到测试分析的样品数量和分析地点等信息，</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适当表述选择这些方法、指标等的理论基础，</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某些方法、技术可能需要附参考文献。</a:t>
            </a:r>
          </a:p>
          <a:p>
            <a:pPr indent="457200" algn="l">
              <a:lnSpc>
                <a:spcPct val="150000"/>
              </a:lnSpc>
            </a:pP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研究方案是</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针对研究目标专门设计的，是独一无二的</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，要有鲜明特点、切实可行，要确保能完成研究内容、实现研究目标。不能把研究领域内所了解的基础理论和研究方法统统罗列上，不能泛泛而谈，要</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强化针对性和可操作性</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a:t>
            </a:r>
          </a:p>
        </p:txBody>
      </p:sp>
    </p:spTree>
    <p:extLst>
      <p:ext uri="{BB962C8B-B14F-4D97-AF65-F5344CB8AC3E}">
        <p14:creationId xmlns:p14="http://schemas.microsoft.com/office/powerpoint/2010/main" val="3594278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AA292F-984B-439F-A8F7-AD29B0E1DC5F}"/>
              </a:ext>
            </a:extLst>
          </p:cNvPr>
          <p:cNvSpPr>
            <a:spLocks noGrp="1"/>
          </p:cNvSpPr>
          <p:nvPr>
            <p:ph type="ctrTitle"/>
          </p:nvPr>
        </p:nvSpPr>
        <p:spPr>
          <a:xfrm>
            <a:off x="1384479" y="650382"/>
            <a:ext cx="8917201" cy="553792"/>
          </a:xfrm>
        </p:spPr>
        <p:txBody>
          <a:bodyPr anchor="ctr">
            <a:noAutofit/>
          </a:bodyPr>
          <a:lstStyle/>
          <a:p>
            <a:pPr algn="l">
              <a:lnSpc>
                <a:spcPct val="150000"/>
              </a:lnSpc>
            </a:pPr>
            <a:r>
              <a:rPr lang="en-US" altLang="zh-CN" sz="3200" b="1" dirty="0">
                <a:latin typeface="宋体" panose="02010600030101010101" pitchFamily="2" charset="-122"/>
                <a:ea typeface="宋体" panose="02010600030101010101" pitchFamily="2" charset="-122"/>
                <a:cs typeface="Times New Roman" panose="02020603050405020304" pitchFamily="18" charset="0"/>
              </a:rPr>
              <a:t>3.3</a:t>
            </a:r>
            <a:r>
              <a:rPr lang="zh-CN" altLang="en-US" sz="3200" b="1" dirty="0">
                <a:latin typeface="宋体" panose="02010600030101010101" pitchFamily="2" charset="-122"/>
                <a:ea typeface="宋体" panose="02010600030101010101" pitchFamily="2" charset="-122"/>
                <a:cs typeface="Times New Roman" panose="02020603050405020304" pitchFamily="18" charset="0"/>
              </a:rPr>
              <a:t>、研究方案、可行性分析</a:t>
            </a:r>
          </a:p>
        </p:txBody>
      </p:sp>
      <p:sp>
        <p:nvSpPr>
          <p:cNvPr id="4" name="标题 1">
            <a:extLst>
              <a:ext uri="{FF2B5EF4-FFF2-40B4-BE49-F238E27FC236}">
                <a16:creationId xmlns:a16="http://schemas.microsoft.com/office/drawing/2014/main" id="{C2D549F6-6323-4CB6-B7DB-5D1B4CAE12A5}"/>
              </a:ext>
            </a:extLst>
          </p:cNvPr>
          <p:cNvSpPr txBox="1">
            <a:spLocks/>
          </p:cNvSpPr>
          <p:nvPr/>
        </p:nvSpPr>
        <p:spPr>
          <a:xfrm>
            <a:off x="1" y="0"/>
            <a:ext cx="12191999" cy="553792"/>
          </a:xfrm>
          <a:prstGeom prst="rect">
            <a:avLst/>
          </a:prstGeom>
          <a:solidFill>
            <a:srgbClr val="C5C5C5"/>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800" b="1" dirty="0">
                <a:solidFill>
                  <a:schemeClr val="accent5">
                    <a:lumMod val="50000"/>
                  </a:schemeClr>
                </a:solidFill>
                <a:latin typeface="Times New Roman" panose="02020603050405020304" pitchFamily="18" charset="0"/>
                <a:cs typeface="Times New Roman" panose="02020603050405020304" pitchFamily="18" charset="0"/>
              </a:rPr>
              <a:t>三、正文撰写</a:t>
            </a:r>
          </a:p>
        </p:txBody>
      </p:sp>
      <p:sp>
        <p:nvSpPr>
          <p:cNvPr id="5" name="标题 1">
            <a:extLst>
              <a:ext uri="{FF2B5EF4-FFF2-40B4-BE49-F238E27FC236}">
                <a16:creationId xmlns:a16="http://schemas.microsoft.com/office/drawing/2014/main" id="{7861BA54-0325-40CF-9D07-93C4861091EE}"/>
              </a:ext>
            </a:extLst>
          </p:cNvPr>
          <p:cNvSpPr txBox="1">
            <a:spLocks/>
          </p:cNvSpPr>
          <p:nvPr/>
        </p:nvSpPr>
        <p:spPr>
          <a:xfrm>
            <a:off x="142613" y="1419894"/>
            <a:ext cx="11769754" cy="4787724"/>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457200" algn="l">
              <a:lnSpc>
                <a:spcPct val="150000"/>
              </a:lnSpc>
            </a:pP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这部分内容与项目经费预算紧密相关，明确了做哪些实验、用什么材料，以及实验数量、用材料的量等信息，才能预算准确所需的经费。</a:t>
            </a:r>
            <a:r>
              <a:rPr lang="zh-CN" altLang="en-US" sz="28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如果没有足够明确的上述信息或表述有误，评审专家可能会给出“分析</a:t>
            </a:r>
            <a:r>
              <a:rPr lang="en-US" altLang="zh-CN" sz="28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en-US" sz="28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试验内容与经费预算不匹配”的评语</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a:t>
            </a:r>
          </a:p>
          <a:p>
            <a:pPr indent="457200" algn="l">
              <a:lnSpc>
                <a:spcPct val="150000"/>
              </a:lnSpc>
            </a:pPr>
            <a:r>
              <a:rPr lang="zh-CN" altLang="en-US" sz="2800" b="1" dirty="0">
                <a:latin typeface="Times New Roman" panose="02020603050405020304" pitchFamily="18" charset="0"/>
                <a:ea typeface="宋体" panose="02010600030101010101" pitchFamily="2" charset="-122"/>
                <a:cs typeface="Times New Roman" panose="02020603050405020304" pitchFamily="18" charset="0"/>
              </a:rPr>
              <a:t>可行性分析</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一般描述科研团队具有的完成该项目研究的全部条件，可从理论基础、已有的实验工作基础、已掌握的实验技术、依托单位具备的实验工作条件等方面说明，包括实验室硬件条件、试验站基础设施条件和科研仪器装备水平。</a:t>
            </a:r>
            <a:r>
              <a:rPr lang="zh-CN" altLang="en-US" sz="28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重点介绍自己在领域的前期积累，以证明自己的实力</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a:t>
            </a:r>
          </a:p>
        </p:txBody>
      </p:sp>
    </p:spTree>
    <p:extLst>
      <p:ext uri="{BB962C8B-B14F-4D97-AF65-F5344CB8AC3E}">
        <p14:creationId xmlns:p14="http://schemas.microsoft.com/office/powerpoint/2010/main" val="21341248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AA292F-984B-439F-A8F7-AD29B0E1DC5F}"/>
              </a:ext>
            </a:extLst>
          </p:cNvPr>
          <p:cNvSpPr>
            <a:spLocks noGrp="1"/>
          </p:cNvSpPr>
          <p:nvPr>
            <p:ph type="ctrTitle"/>
          </p:nvPr>
        </p:nvSpPr>
        <p:spPr>
          <a:xfrm>
            <a:off x="1384479" y="650382"/>
            <a:ext cx="9125217" cy="553792"/>
          </a:xfrm>
        </p:spPr>
        <p:txBody>
          <a:bodyPr anchor="ctr">
            <a:noAutofit/>
          </a:bodyPr>
          <a:lstStyle/>
          <a:p>
            <a:pPr algn="l">
              <a:lnSpc>
                <a:spcPct val="150000"/>
              </a:lnSpc>
            </a:pPr>
            <a:r>
              <a:rPr lang="en-US" altLang="zh-CN" sz="3200" b="1" dirty="0">
                <a:latin typeface="宋体" panose="02010600030101010101" pitchFamily="2" charset="-122"/>
                <a:ea typeface="宋体" panose="02010600030101010101" pitchFamily="2" charset="-122"/>
                <a:cs typeface="Times New Roman" panose="02020603050405020304" pitchFamily="18" charset="0"/>
              </a:rPr>
              <a:t>3.4</a:t>
            </a:r>
            <a:r>
              <a:rPr lang="zh-CN" altLang="en-US" sz="3200" b="1" dirty="0">
                <a:latin typeface="宋体" panose="02010600030101010101" pitchFamily="2" charset="-122"/>
                <a:ea typeface="宋体" panose="02010600030101010101" pitchFamily="2" charset="-122"/>
                <a:cs typeface="Times New Roman" panose="02020603050405020304" pitchFamily="18" charset="0"/>
              </a:rPr>
              <a:t>、项目的特色与创新之处</a:t>
            </a:r>
          </a:p>
        </p:txBody>
      </p:sp>
      <p:sp>
        <p:nvSpPr>
          <p:cNvPr id="4" name="标题 1">
            <a:extLst>
              <a:ext uri="{FF2B5EF4-FFF2-40B4-BE49-F238E27FC236}">
                <a16:creationId xmlns:a16="http://schemas.microsoft.com/office/drawing/2014/main" id="{C2D549F6-6323-4CB6-B7DB-5D1B4CAE12A5}"/>
              </a:ext>
            </a:extLst>
          </p:cNvPr>
          <p:cNvSpPr txBox="1">
            <a:spLocks/>
          </p:cNvSpPr>
          <p:nvPr/>
        </p:nvSpPr>
        <p:spPr>
          <a:xfrm>
            <a:off x="1" y="0"/>
            <a:ext cx="12191999" cy="553792"/>
          </a:xfrm>
          <a:prstGeom prst="rect">
            <a:avLst/>
          </a:prstGeom>
          <a:solidFill>
            <a:srgbClr val="C5C5C5"/>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800" b="1" dirty="0">
                <a:solidFill>
                  <a:schemeClr val="accent5">
                    <a:lumMod val="50000"/>
                  </a:schemeClr>
                </a:solidFill>
                <a:latin typeface="Times New Roman" panose="02020603050405020304" pitchFamily="18" charset="0"/>
                <a:cs typeface="Times New Roman" panose="02020603050405020304" pitchFamily="18" charset="0"/>
              </a:rPr>
              <a:t>三、正文撰写</a:t>
            </a:r>
          </a:p>
        </p:txBody>
      </p:sp>
      <p:sp>
        <p:nvSpPr>
          <p:cNvPr id="5" name="标题 1">
            <a:extLst>
              <a:ext uri="{FF2B5EF4-FFF2-40B4-BE49-F238E27FC236}">
                <a16:creationId xmlns:a16="http://schemas.microsoft.com/office/drawing/2014/main" id="{7861BA54-0325-40CF-9D07-93C4861091EE}"/>
              </a:ext>
            </a:extLst>
          </p:cNvPr>
          <p:cNvSpPr txBox="1">
            <a:spLocks/>
          </p:cNvSpPr>
          <p:nvPr/>
        </p:nvSpPr>
        <p:spPr>
          <a:xfrm>
            <a:off x="360727" y="1419894"/>
            <a:ext cx="11551640" cy="4787724"/>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457200" algn="l">
              <a:lnSpc>
                <a:spcPct val="150000"/>
              </a:lnSpc>
            </a:pPr>
            <a:r>
              <a:rPr lang="zh-CN" altLang="en-US" sz="2800" b="1" dirty="0">
                <a:latin typeface="Times New Roman" panose="02020603050405020304" pitchFamily="18" charset="0"/>
                <a:ea typeface="宋体" panose="02010600030101010101" pitchFamily="2" charset="-122"/>
                <a:cs typeface="Times New Roman" panose="02020603050405020304" pitchFamily="18" charset="0"/>
              </a:rPr>
              <a:t>研究特色与创新性</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是通过描述本研究与已有研究的区别，分析比较、提炼出</a:t>
            </a:r>
            <a:r>
              <a:rPr lang="zh-CN" altLang="en-US" sz="28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亮点</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和</a:t>
            </a:r>
            <a:r>
              <a:rPr lang="zh-CN" altLang="en-US" sz="28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创新</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之处。描述要精炼，</a:t>
            </a:r>
            <a:r>
              <a:rPr lang="zh-CN" altLang="en-US" sz="28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一般建议一个申请书列</a:t>
            </a:r>
            <a:r>
              <a:rPr lang="en-US" altLang="zh-CN" sz="28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2~3</a:t>
            </a:r>
            <a:r>
              <a:rPr lang="zh-CN" altLang="en-US" sz="28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个特色和创新之处即可</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，不要写太多，否则让人觉得不是创新或者太平淡了。</a:t>
            </a:r>
          </a:p>
          <a:p>
            <a:pPr indent="457200" algn="l">
              <a:lnSpc>
                <a:spcPct val="150000"/>
              </a:lnSpc>
            </a:pP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特别需要说明的是，强调项目所在的领域、方向在科学上的重要意义，并不等同于本项目在科学上就具有创新性及特色。</a:t>
            </a:r>
            <a:r>
              <a:rPr lang="zh-CN" altLang="en-US" sz="28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可以从研究视角、选用方法技术、实验方案设计、本研究预期结果的科学性以及研究结论的科学意义等角度寻找项目特色与创新性。</a:t>
            </a:r>
          </a:p>
        </p:txBody>
      </p:sp>
    </p:spTree>
    <p:extLst>
      <p:ext uri="{BB962C8B-B14F-4D97-AF65-F5344CB8AC3E}">
        <p14:creationId xmlns:p14="http://schemas.microsoft.com/office/powerpoint/2010/main" val="31414586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AA292F-984B-439F-A8F7-AD29B0E1DC5F}"/>
              </a:ext>
            </a:extLst>
          </p:cNvPr>
          <p:cNvSpPr>
            <a:spLocks noGrp="1"/>
          </p:cNvSpPr>
          <p:nvPr>
            <p:ph type="ctrTitle"/>
          </p:nvPr>
        </p:nvSpPr>
        <p:spPr>
          <a:xfrm>
            <a:off x="1384480" y="650382"/>
            <a:ext cx="9043036" cy="553792"/>
          </a:xfrm>
        </p:spPr>
        <p:txBody>
          <a:bodyPr anchor="ctr">
            <a:noAutofit/>
          </a:bodyPr>
          <a:lstStyle/>
          <a:p>
            <a:pPr algn="l">
              <a:lnSpc>
                <a:spcPct val="150000"/>
              </a:lnSpc>
            </a:pPr>
            <a:r>
              <a:rPr lang="en-US" altLang="zh-CN" sz="3200" b="1" dirty="0">
                <a:latin typeface="宋体" panose="02010600030101010101" pitchFamily="2" charset="-122"/>
                <a:ea typeface="宋体" panose="02010600030101010101" pitchFamily="2" charset="-122"/>
                <a:cs typeface="Times New Roman" panose="02020603050405020304" pitchFamily="18" charset="0"/>
              </a:rPr>
              <a:t>3.5</a:t>
            </a:r>
            <a:r>
              <a:rPr lang="zh-CN" altLang="en-US" sz="3200" b="1" dirty="0">
                <a:latin typeface="宋体" panose="02010600030101010101" pitchFamily="2" charset="-122"/>
                <a:ea typeface="宋体" panose="02010600030101010101" pitchFamily="2" charset="-122"/>
                <a:cs typeface="Times New Roman" panose="02020603050405020304" pitchFamily="18" charset="0"/>
              </a:rPr>
              <a:t>、年度研究计划及预期研究结果</a:t>
            </a:r>
          </a:p>
        </p:txBody>
      </p:sp>
      <p:sp>
        <p:nvSpPr>
          <p:cNvPr id="4" name="标题 1">
            <a:extLst>
              <a:ext uri="{FF2B5EF4-FFF2-40B4-BE49-F238E27FC236}">
                <a16:creationId xmlns:a16="http://schemas.microsoft.com/office/drawing/2014/main" id="{C2D549F6-6323-4CB6-B7DB-5D1B4CAE12A5}"/>
              </a:ext>
            </a:extLst>
          </p:cNvPr>
          <p:cNvSpPr txBox="1">
            <a:spLocks/>
          </p:cNvSpPr>
          <p:nvPr/>
        </p:nvSpPr>
        <p:spPr>
          <a:xfrm>
            <a:off x="1" y="0"/>
            <a:ext cx="12191999" cy="553792"/>
          </a:xfrm>
          <a:prstGeom prst="rect">
            <a:avLst/>
          </a:prstGeom>
          <a:solidFill>
            <a:srgbClr val="C5C5C5"/>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800" b="1" dirty="0">
                <a:solidFill>
                  <a:schemeClr val="accent5">
                    <a:lumMod val="50000"/>
                  </a:schemeClr>
                </a:solidFill>
                <a:latin typeface="Times New Roman" panose="02020603050405020304" pitchFamily="18" charset="0"/>
                <a:cs typeface="Times New Roman" panose="02020603050405020304" pitchFamily="18" charset="0"/>
              </a:rPr>
              <a:t>三、正文撰写</a:t>
            </a:r>
          </a:p>
        </p:txBody>
      </p:sp>
      <p:sp>
        <p:nvSpPr>
          <p:cNvPr id="5" name="标题 1">
            <a:extLst>
              <a:ext uri="{FF2B5EF4-FFF2-40B4-BE49-F238E27FC236}">
                <a16:creationId xmlns:a16="http://schemas.microsoft.com/office/drawing/2014/main" id="{7861BA54-0325-40CF-9D07-93C4861091EE}"/>
              </a:ext>
            </a:extLst>
          </p:cNvPr>
          <p:cNvSpPr txBox="1">
            <a:spLocks/>
          </p:cNvSpPr>
          <p:nvPr/>
        </p:nvSpPr>
        <p:spPr>
          <a:xfrm>
            <a:off x="318782" y="1300764"/>
            <a:ext cx="11786532" cy="4982355"/>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457200" algn="l">
              <a:lnSpc>
                <a:spcPct val="150000"/>
              </a:lnSpc>
            </a:pPr>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年度研究计划</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应该具体、执行性强，主要体现项目的研究进度和研究内容安排。年度研究计划的起止时间的填写要与基本信息表上的研究期限和经费预算说明一致。</a:t>
            </a:r>
          </a:p>
          <a:p>
            <a:pPr indent="457200" algn="l">
              <a:lnSpc>
                <a:spcPct val="150000"/>
              </a:lnSpc>
            </a:pPr>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预期研究结果</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是对项目实施效果的预测，通常分成两部分描述，即</a:t>
            </a:r>
            <a:r>
              <a:rPr lang="zh-CN"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研究结果及研究成果</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a:t>
            </a:r>
          </a:p>
          <a:p>
            <a:pPr indent="457200" algn="l">
              <a:lnSpc>
                <a:spcPct val="150000"/>
              </a:lnSpc>
            </a:pPr>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研究结果</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描述研究完成时期望得到的实验结果或实际观察结果，要与研究目标呼应，要重视</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知识发现</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提出可能的科学发现或知识点</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，体现合乎逻辑的推断和预测，且要切合实际，可以实现；</a:t>
            </a:r>
          </a:p>
          <a:p>
            <a:pPr indent="457200" algn="l">
              <a:lnSpc>
                <a:spcPct val="150000"/>
              </a:lnSpc>
            </a:pPr>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研究成果</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即指研究中</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申请的专利、发表的论文、人才培养情况等</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，成果的产出要在</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保证一定数量的前提下，着重描述提升质量方面的要求目标</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a:t>
            </a:r>
          </a:p>
        </p:txBody>
      </p:sp>
    </p:spTree>
    <p:extLst>
      <p:ext uri="{BB962C8B-B14F-4D97-AF65-F5344CB8AC3E}">
        <p14:creationId xmlns:p14="http://schemas.microsoft.com/office/powerpoint/2010/main" val="21736619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AA292F-984B-439F-A8F7-AD29B0E1DC5F}"/>
              </a:ext>
            </a:extLst>
          </p:cNvPr>
          <p:cNvSpPr>
            <a:spLocks noGrp="1"/>
          </p:cNvSpPr>
          <p:nvPr>
            <p:ph type="ctrTitle"/>
          </p:nvPr>
        </p:nvSpPr>
        <p:spPr>
          <a:xfrm>
            <a:off x="1384480" y="650382"/>
            <a:ext cx="8908812" cy="553792"/>
          </a:xfrm>
        </p:spPr>
        <p:txBody>
          <a:bodyPr anchor="ctr">
            <a:noAutofit/>
          </a:bodyPr>
          <a:lstStyle/>
          <a:p>
            <a:pPr algn="l">
              <a:lnSpc>
                <a:spcPct val="150000"/>
              </a:lnSpc>
            </a:pPr>
            <a:r>
              <a:rPr lang="en-US" altLang="zh-CN" sz="3200" b="1" dirty="0">
                <a:latin typeface="宋体" panose="02010600030101010101" pitchFamily="2" charset="-122"/>
                <a:ea typeface="宋体" panose="02010600030101010101" pitchFamily="2" charset="-122"/>
                <a:cs typeface="Times New Roman" panose="02020603050405020304" pitchFamily="18" charset="0"/>
              </a:rPr>
              <a:t>3.6</a:t>
            </a:r>
            <a:r>
              <a:rPr lang="zh-CN" altLang="en-US" sz="3200" b="1" dirty="0">
                <a:latin typeface="宋体" panose="02010600030101010101" pitchFamily="2" charset="-122"/>
                <a:ea typeface="宋体" panose="02010600030101010101" pitchFamily="2" charset="-122"/>
                <a:cs typeface="Times New Roman" panose="02020603050405020304" pitchFamily="18" charset="0"/>
              </a:rPr>
              <a:t>、研究基础和工作条件</a:t>
            </a:r>
          </a:p>
        </p:txBody>
      </p:sp>
      <p:sp>
        <p:nvSpPr>
          <p:cNvPr id="4" name="标题 1">
            <a:extLst>
              <a:ext uri="{FF2B5EF4-FFF2-40B4-BE49-F238E27FC236}">
                <a16:creationId xmlns:a16="http://schemas.microsoft.com/office/drawing/2014/main" id="{C2D549F6-6323-4CB6-B7DB-5D1B4CAE12A5}"/>
              </a:ext>
            </a:extLst>
          </p:cNvPr>
          <p:cNvSpPr txBox="1">
            <a:spLocks/>
          </p:cNvSpPr>
          <p:nvPr/>
        </p:nvSpPr>
        <p:spPr>
          <a:xfrm>
            <a:off x="1" y="0"/>
            <a:ext cx="12191999" cy="553792"/>
          </a:xfrm>
          <a:prstGeom prst="rect">
            <a:avLst/>
          </a:prstGeom>
          <a:solidFill>
            <a:srgbClr val="C5C5C5"/>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800" b="1" dirty="0">
                <a:solidFill>
                  <a:schemeClr val="accent5">
                    <a:lumMod val="50000"/>
                  </a:schemeClr>
                </a:solidFill>
                <a:latin typeface="Times New Roman" panose="02020603050405020304" pitchFamily="18" charset="0"/>
                <a:cs typeface="Times New Roman" panose="02020603050405020304" pitchFamily="18" charset="0"/>
              </a:rPr>
              <a:t>三、正文撰写</a:t>
            </a:r>
          </a:p>
        </p:txBody>
      </p:sp>
      <p:sp>
        <p:nvSpPr>
          <p:cNvPr id="5" name="标题 1">
            <a:extLst>
              <a:ext uri="{FF2B5EF4-FFF2-40B4-BE49-F238E27FC236}">
                <a16:creationId xmlns:a16="http://schemas.microsoft.com/office/drawing/2014/main" id="{7861BA54-0325-40CF-9D07-93C4861091EE}"/>
              </a:ext>
            </a:extLst>
          </p:cNvPr>
          <p:cNvSpPr txBox="1">
            <a:spLocks/>
          </p:cNvSpPr>
          <p:nvPr/>
        </p:nvSpPr>
        <p:spPr>
          <a:xfrm>
            <a:off x="234892" y="1419894"/>
            <a:ext cx="11752975" cy="491651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457200" algn="l">
              <a:lnSpc>
                <a:spcPct val="150000"/>
              </a:lnSpc>
            </a:pP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申请人应详细说明与申报项目相关的</a:t>
            </a:r>
            <a:r>
              <a:rPr lang="zh-CN" altLang="en-US" sz="2800" b="1" dirty="0">
                <a:latin typeface="Times New Roman" panose="02020603050405020304" pitchFamily="18" charset="0"/>
                <a:ea typeface="宋体" panose="02010600030101010101" pitchFamily="2" charset="-122"/>
                <a:cs typeface="Times New Roman" panose="02020603050405020304" pitchFamily="18" charset="0"/>
              </a:rPr>
              <a:t>前期工作基础</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，例如之前研究获得的初步数据、初步结果、已发表的相关学术论文等。</a:t>
            </a:r>
            <a:r>
              <a:rPr lang="zh-CN" altLang="en-US" sz="28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前期工作基础既是对立项依据和研究内容的有力支撑，又是评审专家判断申请人是否是承担此研究命题的最佳人选的重要依据</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a:t>
            </a:r>
          </a:p>
          <a:p>
            <a:pPr indent="457200" algn="l">
              <a:lnSpc>
                <a:spcPct val="150000"/>
              </a:lnSpc>
            </a:pPr>
            <a:r>
              <a:rPr lang="zh-CN" altLang="en-US" sz="2800" b="1" dirty="0">
                <a:latin typeface="Times New Roman" panose="02020603050405020304" pitchFamily="18" charset="0"/>
                <a:ea typeface="宋体" panose="02010600030101010101" pitchFamily="2" charset="-122"/>
                <a:cs typeface="Times New Roman" panose="02020603050405020304" pitchFamily="18" charset="0"/>
              </a:rPr>
              <a:t>工作条件</a:t>
            </a:r>
            <a:r>
              <a:rPr lang="zh-CN" altLang="en-US" sz="28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应紧扣研究内容与研究方案设计所需的实验条件去写，将完成项目研究内容所需的实验条件进行一一阐述。</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不能简单、泛泛地罗列研究单位所有的实验仪器及实验条件。</a:t>
            </a:r>
          </a:p>
        </p:txBody>
      </p:sp>
    </p:spTree>
    <p:extLst>
      <p:ext uri="{BB962C8B-B14F-4D97-AF65-F5344CB8AC3E}">
        <p14:creationId xmlns:p14="http://schemas.microsoft.com/office/powerpoint/2010/main" val="4143900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AA292F-984B-439F-A8F7-AD29B0E1DC5F}"/>
              </a:ext>
            </a:extLst>
          </p:cNvPr>
          <p:cNvSpPr>
            <a:spLocks noGrp="1"/>
          </p:cNvSpPr>
          <p:nvPr>
            <p:ph type="ctrTitle"/>
          </p:nvPr>
        </p:nvSpPr>
        <p:spPr>
          <a:xfrm>
            <a:off x="1384479" y="650382"/>
            <a:ext cx="9125217" cy="553792"/>
          </a:xfrm>
        </p:spPr>
        <p:txBody>
          <a:bodyPr anchor="ctr">
            <a:noAutofit/>
          </a:bodyPr>
          <a:lstStyle/>
          <a:p>
            <a:pPr algn="l">
              <a:lnSpc>
                <a:spcPct val="150000"/>
              </a:lnSpc>
            </a:pPr>
            <a:r>
              <a:rPr lang="en-US" altLang="zh-CN" sz="3200" b="1" dirty="0">
                <a:latin typeface="宋体" panose="02010600030101010101" pitchFamily="2" charset="-122"/>
                <a:ea typeface="宋体" panose="02010600030101010101" pitchFamily="2" charset="-122"/>
                <a:cs typeface="Times New Roman" panose="02020603050405020304" pitchFamily="18" charset="0"/>
              </a:rPr>
              <a:t>3.7</a:t>
            </a:r>
            <a:r>
              <a:rPr lang="zh-CN" altLang="en-US" sz="3200" b="1" dirty="0">
                <a:latin typeface="宋体" panose="02010600030101010101" pitchFamily="2" charset="-122"/>
                <a:ea typeface="宋体" panose="02010600030101010101" pitchFamily="2" charset="-122"/>
                <a:cs typeface="Times New Roman" panose="02020603050405020304" pitchFamily="18" charset="0"/>
              </a:rPr>
              <a:t>、其他需要注意的细节</a:t>
            </a:r>
          </a:p>
        </p:txBody>
      </p:sp>
      <p:sp>
        <p:nvSpPr>
          <p:cNvPr id="4" name="标题 1">
            <a:extLst>
              <a:ext uri="{FF2B5EF4-FFF2-40B4-BE49-F238E27FC236}">
                <a16:creationId xmlns:a16="http://schemas.microsoft.com/office/drawing/2014/main" id="{C2D549F6-6323-4CB6-B7DB-5D1B4CAE12A5}"/>
              </a:ext>
            </a:extLst>
          </p:cNvPr>
          <p:cNvSpPr txBox="1">
            <a:spLocks/>
          </p:cNvSpPr>
          <p:nvPr/>
        </p:nvSpPr>
        <p:spPr>
          <a:xfrm>
            <a:off x="1" y="0"/>
            <a:ext cx="12191999" cy="553792"/>
          </a:xfrm>
          <a:prstGeom prst="rect">
            <a:avLst/>
          </a:prstGeom>
          <a:solidFill>
            <a:srgbClr val="C5C5C5"/>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800" b="1" dirty="0">
                <a:solidFill>
                  <a:schemeClr val="accent5">
                    <a:lumMod val="50000"/>
                  </a:schemeClr>
                </a:solidFill>
                <a:latin typeface="Times New Roman" panose="02020603050405020304" pitchFamily="18" charset="0"/>
                <a:cs typeface="Times New Roman" panose="02020603050405020304" pitchFamily="18" charset="0"/>
              </a:rPr>
              <a:t>三、正文撰写</a:t>
            </a:r>
          </a:p>
        </p:txBody>
      </p:sp>
      <p:sp>
        <p:nvSpPr>
          <p:cNvPr id="5" name="标题 1">
            <a:extLst>
              <a:ext uri="{FF2B5EF4-FFF2-40B4-BE49-F238E27FC236}">
                <a16:creationId xmlns:a16="http://schemas.microsoft.com/office/drawing/2014/main" id="{7861BA54-0325-40CF-9D07-93C4861091EE}"/>
              </a:ext>
            </a:extLst>
          </p:cNvPr>
          <p:cNvSpPr txBox="1">
            <a:spLocks/>
          </p:cNvSpPr>
          <p:nvPr/>
        </p:nvSpPr>
        <p:spPr>
          <a:xfrm>
            <a:off x="260060" y="1803036"/>
            <a:ext cx="11727808" cy="491651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457200" algn="l">
              <a:lnSpc>
                <a:spcPct val="150000"/>
              </a:lnSpc>
            </a:pP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在撰写申请书全文过程中，不仅要做到语言表达简练、信息性强、逻辑严谨、层次清晰、主次分明、行文流畅、避免错别字，还要注意各部分之间的合理衔接。申请书中的</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科学问题、研究内容、技术路线、研究基础、研究队伍和经费预算</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等各方面，应当思路连贯、互相支撑、首尾呼应。</a:t>
            </a:r>
          </a:p>
          <a:p>
            <a:pPr indent="457200" algn="l">
              <a:lnSpc>
                <a:spcPct val="150000"/>
              </a:lnSpc>
            </a:pP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例如，研究内容中欲开展某方面的工作，在技术路线中应有相应的具体实施方案，包括使用的仪器设备、实验流程和达到的技术指标等；而在研究队伍中，应有相关研究背景人员分工负责该项工作，经费预算中也需要列入相关开支。</a:t>
            </a:r>
          </a:p>
        </p:txBody>
      </p:sp>
      <p:sp>
        <p:nvSpPr>
          <p:cNvPr id="6" name="标题 1">
            <a:extLst>
              <a:ext uri="{FF2B5EF4-FFF2-40B4-BE49-F238E27FC236}">
                <a16:creationId xmlns:a16="http://schemas.microsoft.com/office/drawing/2014/main" id="{3AB07643-C66D-4438-A0D4-8367C7D9D3A9}"/>
              </a:ext>
            </a:extLst>
          </p:cNvPr>
          <p:cNvSpPr txBox="1">
            <a:spLocks/>
          </p:cNvSpPr>
          <p:nvPr/>
        </p:nvSpPr>
        <p:spPr>
          <a:xfrm>
            <a:off x="1937857" y="1152654"/>
            <a:ext cx="7416498" cy="55379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50000"/>
              </a:lnSpc>
            </a:pPr>
            <a:r>
              <a:rPr lang="en-US" altLang="zh-CN" sz="2400" b="1" dirty="0">
                <a:solidFill>
                  <a:srgbClr val="C00000"/>
                </a:solidFill>
                <a:latin typeface="宋体" panose="02010600030101010101" pitchFamily="2" charset="-122"/>
                <a:ea typeface="宋体" panose="02010600030101010101" pitchFamily="2" charset="-122"/>
                <a:cs typeface="Times New Roman" panose="02020603050405020304" pitchFamily="18" charset="0"/>
              </a:rPr>
              <a:t>3.7.1 </a:t>
            </a:r>
            <a:r>
              <a:rPr lang="zh-CN" altLang="en-US" sz="2400" b="1" dirty="0">
                <a:solidFill>
                  <a:srgbClr val="C00000"/>
                </a:solidFill>
                <a:latin typeface="宋体" panose="02010600030101010101" pitchFamily="2" charset="-122"/>
                <a:ea typeface="宋体" panose="02010600030101010101" pitchFamily="2" charset="-122"/>
                <a:cs typeface="Times New Roman" panose="02020603050405020304" pitchFamily="18" charset="0"/>
              </a:rPr>
              <a:t>各部分的合理衔接</a:t>
            </a:r>
          </a:p>
        </p:txBody>
      </p:sp>
    </p:spTree>
    <p:extLst>
      <p:ext uri="{BB962C8B-B14F-4D97-AF65-F5344CB8AC3E}">
        <p14:creationId xmlns:p14="http://schemas.microsoft.com/office/powerpoint/2010/main" val="217419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矩形 20">
            <a:extLst>
              <a:ext uri="{FF2B5EF4-FFF2-40B4-BE49-F238E27FC236}">
                <a16:creationId xmlns:a16="http://schemas.microsoft.com/office/drawing/2014/main" id="{BF79C44C-C83F-4853-B49B-FF80E35A50EE}"/>
              </a:ext>
            </a:extLst>
          </p:cNvPr>
          <p:cNvSpPr>
            <a:spLocks noChangeArrowheads="1"/>
          </p:cNvSpPr>
          <p:nvPr/>
        </p:nvSpPr>
        <p:spPr bwMode="auto">
          <a:xfrm>
            <a:off x="4284970" y="2187758"/>
            <a:ext cx="563920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pPr>
            <a:r>
              <a:rPr lang="zh-CN" altLang="en-US" dirty="0">
                <a:latin typeface="微软雅黑" panose="020B0503020204020204" pitchFamily="34" charset="-122"/>
                <a:ea typeface="微软雅黑" panose="020B0503020204020204" pitchFamily="34" charset="-122"/>
              </a:rPr>
              <a:t>基本信息的填写</a:t>
            </a:r>
          </a:p>
        </p:txBody>
      </p:sp>
      <p:sp>
        <p:nvSpPr>
          <p:cNvPr id="4" name="矩形 21">
            <a:extLst>
              <a:ext uri="{FF2B5EF4-FFF2-40B4-BE49-F238E27FC236}">
                <a16:creationId xmlns:a16="http://schemas.microsoft.com/office/drawing/2014/main" id="{A196A226-439D-4563-8239-4A8CD47C34C6}"/>
              </a:ext>
            </a:extLst>
          </p:cNvPr>
          <p:cNvSpPr>
            <a:spLocks noChangeArrowheads="1"/>
          </p:cNvSpPr>
          <p:nvPr/>
        </p:nvSpPr>
        <p:spPr bwMode="auto">
          <a:xfrm>
            <a:off x="4267580" y="2904320"/>
            <a:ext cx="531264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zh-CN" altLang="en-US" dirty="0">
                <a:latin typeface="微软雅黑" panose="020B0503020204020204" pitchFamily="34" charset="-122"/>
                <a:ea typeface="微软雅黑" panose="020B0503020204020204" pitchFamily="34" charset="-122"/>
              </a:rPr>
              <a:t>正文撰写</a:t>
            </a:r>
          </a:p>
        </p:txBody>
      </p:sp>
      <p:sp>
        <p:nvSpPr>
          <p:cNvPr id="5" name="矩形 22">
            <a:extLst>
              <a:ext uri="{FF2B5EF4-FFF2-40B4-BE49-F238E27FC236}">
                <a16:creationId xmlns:a16="http://schemas.microsoft.com/office/drawing/2014/main" id="{EF3153C8-86EE-47D4-8345-6FCDAEC309A1}"/>
              </a:ext>
            </a:extLst>
          </p:cNvPr>
          <p:cNvSpPr>
            <a:spLocks noChangeArrowheads="1"/>
          </p:cNvSpPr>
          <p:nvPr/>
        </p:nvSpPr>
        <p:spPr bwMode="auto">
          <a:xfrm>
            <a:off x="4267582" y="1464458"/>
            <a:ext cx="58495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zh-CN" altLang="en-US" dirty="0">
                <a:latin typeface="微软雅黑" panose="020B0503020204020204" pitchFamily="34" charset="-122"/>
                <a:ea typeface="微软雅黑" panose="020B0503020204020204" pitchFamily="34" charset="-122"/>
              </a:rPr>
              <a:t>撰写申请书前期准备</a:t>
            </a:r>
          </a:p>
        </p:txBody>
      </p:sp>
      <p:sp>
        <p:nvSpPr>
          <p:cNvPr id="6" name="矩形 21">
            <a:extLst>
              <a:ext uri="{FF2B5EF4-FFF2-40B4-BE49-F238E27FC236}">
                <a16:creationId xmlns:a16="http://schemas.microsoft.com/office/drawing/2014/main" id="{C42683EB-222A-4661-BD40-7F772F779665}"/>
              </a:ext>
            </a:extLst>
          </p:cNvPr>
          <p:cNvSpPr>
            <a:spLocks noChangeArrowheads="1"/>
          </p:cNvSpPr>
          <p:nvPr/>
        </p:nvSpPr>
        <p:spPr bwMode="auto">
          <a:xfrm>
            <a:off x="4267580" y="3623458"/>
            <a:ext cx="58495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zh-CN" altLang="en-US" dirty="0">
                <a:latin typeface="微软雅黑" panose="020B0503020204020204" pitchFamily="34" charset="-122"/>
                <a:ea typeface="微软雅黑" panose="020B0503020204020204" pitchFamily="34" charset="-122"/>
              </a:rPr>
              <a:t>项目组主要成员的简历</a:t>
            </a:r>
          </a:p>
        </p:txBody>
      </p:sp>
      <p:grpSp>
        <p:nvGrpSpPr>
          <p:cNvPr id="7" name="组合 33">
            <a:extLst>
              <a:ext uri="{FF2B5EF4-FFF2-40B4-BE49-F238E27FC236}">
                <a16:creationId xmlns:a16="http://schemas.microsoft.com/office/drawing/2014/main" id="{2033D8DE-34BA-421C-8C57-96080A620402}"/>
              </a:ext>
            </a:extLst>
          </p:cNvPr>
          <p:cNvGrpSpPr>
            <a:grpSpLocks/>
          </p:cNvGrpSpPr>
          <p:nvPr/>
        </p:nvGrpSpPr>
        <p:grpSpPr bwMode="auto">
          <a:xfrm>
            <a:off x="3342762" y="1330684"/>
            <a:ext cx="611566" cy="590973"/>
            <a:chOff x="773846" y="1557957"/>
            <a:chExt cx="612331" cy="591160"/>
          </a:xfrm>
        </p:grpSpPr>
        <p:sp>
          <p:nvSpPr>
            <p:cNvPr id="8" name="Oval 41">
              <a:extLst>
                <a:ext uri="{FF2B5EF4-FFF2-40B4-BE49-F238E27FC236}">
                  <a16:creationId xmlns:a16="http://schemas.microsoft.com/office/drawing/2014/main" id="{CA98AA58-4BBA-4E60-83BC-704CEE8ACEF0}"/>
                </a:ext>
              </a:extLst>
            </p:cNvPr>
            <p:cNvSpPr>
              <a:spLocks noChangeArrowheads="1"/>
            </p:cNvSpPr>
            <p:nvPr/>
          </p:nvSpPr>
          <p:spPr bwMode="auto">
            <a:xfrm>
              <a:off x="773846" y="1557957"/>
              <a:ext cx="591160" cy="591160"/>
            </a:xfrm>
            <a:prstGeom prst="ellipse">
              <a:avLst/>
            </a:prstGeom>
            <a:solidFill>
              <a:srgbClr val="739DA9"/>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endParaRPr lang="zh-CN" altLang="en-US" sz="2400">
                <a:latin typeface="Arial" panose="020B0604020202020204" pitchFamily="34" charset="0"/>
              </a:endParaRPr>
            </a:p>
          </p:txBody>
        </p:sp>
        <p:sp>
          <p:nvSpPr>
            <p:cNvPr id="9" name="TextBox 35">
              <a:extLst>
                <a:ext uri="{FF2B5EF4-FFF2-40B4-BE49-F238E27FC236}">
                  <a16:creationId xmlns:a16="http://schemas.microsoft.com/office/drawing/2014/main" id="{AD170FD9-E515-4144-B1C0-DE3217F88C92}"/>
                </a:ext>
              </a:extLst>
            </p:cNvPr>
            <p:cNvSpPr txBox="1">
              <a:spLocks noChangeArrowheads="1"/>
            </p:cNvSpPr>
            <p:nvPr/>
          </p:nvSpPr>
          <p:spPr bwMode="auto">
            <a:xfrm>
              <a:off x="773846" y="1604581"/>
              <a:ext cx="612331" cy="461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pPr>
              <a:r>
                <a:rPr lang="en-US" altLang="zh-CN" sz="2400" b="1" dirty="0">
                  <a:latin typeface="Arial" panose="020B0604020202020204" pitchFamily="34" charset="0"/>
                </a:rPr>
                <a:t>01</a:t>
              </a:r>
              <a:endParaRPr lang="zh-CN" altLang="en-US" sz="2400" b="1" dirty="0">
                <a:latin typeface="Arial" panose="020B0604020202020204" pitchFamily="34" charset="0"/>
              </a:endParaRPr>
            </a:p>
          </p:txBody>
        </p:sp>
      </p:grpSp>
      <p:cxnSp>
        <p:nvCxnSpPr>
          <p:cNvPr id="10" name="直接连接符 9">
            <a:extLst>
              <a:ext uri="{FF2B5EF4-FFF2-40B4-BE49-F238E27FC236}">
                <a16:creationId xmlns:a16="http://schemas.microsoft.com/office/drawing/2014/main" id="{0C04096E-890B-4214-B60A-60A885CF1565}"/>
              </a:ext>
            </a:extLst>
          </p:cNvPr>
          <p:cNvCxnSpPr>
            <a:cxnSpLocks noChangeShapeType="1"/>
          </p:cNvCxnSpPr>
          <p:nvPr/>
        </p:nvCxnSpPr>
        <p:spPr bwMode="auto">
          <a:xfrm>
            <a:off x="4029456" y="1331109"/>
            <a:ext cx="0" cy="5540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nvGrpSpPr>
          <p:cNvPr id="11" name="组合 37">
            <a:extLst>
              <a:ext uri="{FF2B5EF4-FFF2-40B4-BE49-F238E27FC236}">
                <a16:creationId xmlns:a16="http://schemas.microsoft.com/office/drawing/2014/main" id="{7074B08C-DEAF-4C8A-BEE0-E41F992E7D7B}"/>
              </a:ext>
            </a:extLst>
          </p:cNvPr>
          <p:cNvGrpSpPr>
            <a:grpSpLocks/>
          </p:cNvGrpSpPr>
          <p:nvPr/>
        </p:nvGrpSpPr>
        <p:grpSpPr bwMode="auto">
          <a:xfrm>
            <a:off x="3305645" y="2081572"/>
            <a:ext cx="685800" cy="590972"/>
            <a:chOff x="736682" y="2308584"/>
            <a:chExt cx="686658" cy="591160"/>
          </a:xfrm>
        </p:grpSpPr>
        <p:sp>
          <p:nvSpPr>
            <p:cNvPr id="12" name="Oval 41">
              <a:extLst>
                <a:ext uri="{FF2B5EF4-FFF2-40B4-BE49-F238E27FC236}">
                  <a16:creationId xmlns:a16="http://schemas.microsoft.com/office/drawing/2014/main" id="{C733FC55-2254-4261-AB30-C186A99702C3}"/>
                </a:ext>
              </a:extLst>
            </p:cNvPr>
            <p:cNvSpPr>
              <a:spLocks noChangeArrowheads="1"/>
            </p:cNvSpPr>
            <p:nvPr/>
          </p:nvSpPr>
          <p:spPr bwMode="auto">
            <a:xfrm>
              <a:off x="773846" y="2308584"/>
              <a:ext cx="591160" cy="591160"/>
            </a:xfrm>
            <a:prstGeom prst="ellipse">
              <a:avLst/>
            </a:prstGeom>
            <a:solidFill>
              <a:srgbClr val="739DA9"/>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endParaRPr lang="zh-CN" altLang="en-US" sz="2400">
                <a:latin typeface="Arial" panose="020B0604020202020204" pitchFamily="34" charset="0"/>
              </a:endParaRPr>
            </a:p>
          </p:txBody>
        </p:sp>
        <p:sp>
          <p:nvSpPr>
            <p:cNvPr id="13" name="TextBox 39">
              <a:extLst>
                <a:ext uri="{FF2B5EF4-FFF2-40B4-BE49-F238E27FC236}">
                  <a16:creationId xmlns:a16="http://schemas.microsoft.com/office/drawing/2014/main" id="{226FB0CA-0C46-4A19-B9D1-32AE1813DE27}"/>
                </a:ext>
              </a:extLst>
            </p:cNvPr>
            <p:cNvSpPr txBox="1">
              <a:spLocks noChangeArrowheads="1"/>
            </p:cNvSpPr>
            <p:nvPr/>
          </p:nvSpPr>
          <p:spPr bwMode="auto">
            <a:xfrm>
              <a:off x="736682" y="2358891"/>
              <a:ext cx="686658" cy="46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pPr>
              <a:r>
                <a:rPr lang="en-US" altLang="zh-CN" sz="2400" b="1" dirty="0">
                  <a:latin typeface="Arial" panose="020B0604020202020204" pitchFamily="34" charset="0"/>
                </a:rPr>
                <a:t>02</a:t>
              </a:r>
              <a:endParaRPr lang="zh-CN" altLang="en-US" sz="2400" b="1" dirty="0">
                <a:latin typeface="Arial" panose="020B0604020202020204" pitchFamily="34" charset="0"/>
              </a:endParaRPr>
            </a:p>
          </p:txBody>
        </p:sp>
      </p:grpSp>
      <p:cxnSp>
        <p:nvCxnSpPr>
          <p:cNvPr id="14" name="直接连接符 13">
            <a:extLst>
              <a:ext uri="{FF2B5EF4-FFF2-40B4-BE49-F238E27FC236}">
                <a16:creationId xmlns:a16="http://schemas.microsoft.com/office/drawing/2014/main" id="{085A5F02-9354-4C07-877A-99D0B52E81DC}"/>
              </a:ext>
            </a:extLst>
          </p:cNvPr>
          <p:cNvCxnSpPr>
            <a:cxnSpLocks noChangeShapeType="1"/>
          </p:cNvCxnSpPr>
          <p:nvPr/>
        </p:nvCxnSpPr>
        <p:spPr bwMode="auto">
          <a:xfrm>
            <a:off x="4029456" y="2081995"/>
            <a:ext cx="0" cy="55403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nvGrpSpPr>
          <p:cNvPr id="15" name="组合 41">
            <a:extLst>
              <a:ext uri="{FF2B5EF4-FFF2-40B4-BE49-F238E27FC236}">
                <a16:creationId xmlns:a16="http://schemas.microsoft.com/office/drawing/2014/main" id="{8B639450-377B-4CB2-ABE7-C73C54423B0E}"/>
              </a:ext>
            </a:extLst>
          </p:cNvPr>
          <p:cNvGrpSpPr>
            <a:grpSpLocks/>
          </p:cNvGrpSpPr>
          <p:nvPr/>
        </p:nvGrpSpPr>
        <p:grpSpPr bwMode="auto">
          <a:xfrm>
            <a:off x="3305645" y="2826112"/>
            <a:ext cx="685800" cy="592557"/>
            <a:chOff x="736682" y="3053864"/>
            <a:chExt cx="686658" cy="591160"/>
          </a:xfrm>
        </p:grpSpPr>
        <p:sp>
          <p:nvSpPr>
            <p:cNvPr id="16" name="Oval 41">
              <a:extLst>
                <a:ext uri="{FF2B5EF4-FFF2-40B4-BE49-F238E27FC236}">
                  <a16:creationId xmlns:a16="http://schemas.microsoft.com/office/drawing/2014/main" id="{F22A27F5-C86C-4371-91D9-172E122D7A24}"/>
                </a:ext>
              </a:extLst>
            </p:cNvPr>
            <p:cNvSpPr>
              <a:spLocks noChangeArrowheads="1"/>
            </p:cNvSpPr>
            <p:nvPr/>
          </p:nvSpPr>
          <p:spPr bwMode="auto">
            <a:xfrm>
              <a:off x="773846" y="3053864"/>
              <a:ext cx="591160" cy="591160"/>
            </a:xfrm>
            <a:prstGeom prst="ellipse">
              <a:avLst/>
            </a:prstGeom>
            <a:solidFill>
              <a:srgbClr val="739DA9"/>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endParaRPr lang="zh-CN" altLang="en-US" sz="2400">
                <a:latin typeface="Arial" panose="020B0604020202020204" pitchFamily="34" charset="0"/>
              </a:endParaRPr>
            </a:p>
          </p:txBody>
        </p:sp>
        <p:sp>
          <p:nvSpPr>
            <p:cNvPr id="17" name="TextBox 43">
              <a:extLst>
                <a:ext uri="{FF2B5EF4-FFF2-40B4-BE49-F238E27FC236}">
                  <a16:creationId xmlns:a16="http://schemas.microsoft.com/office/drawing/2014/main" id="{16F5AEFB-2323-4844-9E3E-86A1B6D38D63}"/>
                </a:ext>
              </a:extLst>
            </p:cNvPr>
            <p:cNvSpPr txBox="1">
              <a:spLocks noChangeArrowheads="1"/>
            </p:cNvSpPr>
            <p:nvPr/>
          </p:nvSpPr>
          <p:spPr bwMode="auto">
            <a:xfrm>
              <a:off x="736682" y="3119155"/>
              <a:ext cx="686658" cy="46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pPr>
              <a:r>
                <a:rPr lang="en-US" altLang="zh-CN" sz="2400" b="1" dirty="0">
                  <a:latin typeface="Arial" panose="020B0604020202020204" pitchFamily="34" charset="0"/>
                </a:rPr>
                <a:t>03</a:t>
              </a:r>
              <a:endParaRPr lang="zh-CN" altLang="en-US" sz="2400" b="1" dirty="0">
                <a:latin typeface="Arial" panose="020B0604020202020204" pitchFamily="34" charset="0"/>
              </a:endParaRPr>
            </a:p>
          </p:txBody>
        </p:sp>
      </p:grpSp>
      <p:cxnSp>
        <p:nvCxnSpPr>
          <p:cNvPr id="18" name="直接连接符 17">
            <a:extLst>
              <a:ext uri="{FF2B5EF4-FFF2-40B4-BE49-F238E27FC236}">
                <a16:creationId xmlns:a16="http://schemas.microsoft.com/office/drawing/2014/main" id="{01FC13BF-CDC6-4D1D-99F6-0B026A8693AD}"/>
              </a:ext>
            </a:extLst>
          </p:cNvPr>
          <p:cNvCxnSpPr>
            <a:cxnSpLocks noChangeShapeType="1"/>
          </p:cNvCxnSpPr>
          <p:nvPr/>
        </p:nvCxnSpPr>
        <p:spPr bwMode="auto">
          <a:xfrm>
            <a:off x="4029456" y="2826534"/>
            <a:ext cx="0" cy="5540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nvGrpSpPr>
          <p:cNvPr id="19" name="组合 45">
            <a:extLst>
              <a:ext uri="{FF2B5EF4-FFF2-40B4-BE49-F238E27FC236}">
                <a16:creationId xmlns:a16="http://schemas.microsoft.com/office/drawing/2014/main" id="{31275D02-9BE9-4F60-8B38-9D1A922520B7}"/>
              </a:ext>
            </a:extLst>
          </p:cNvPr>
          <p:cNvGrpSpPr>
            <a:grpSpLocks/>
          </p:cNvGrpSpPr>
          <p:nvPr/>
        </p:nvGrpSpPr>
        <p:grpSpPr bwMode="auto">
          <a:xfrm>
            <a:off x="3305645" y="3562707"/>
            <a:ext cx="685800" cy="590973"/>
            <a:chOff x="736682" y="3790205"/>
            <a:chExt cx="686658" cy="591160"/>
          </a:xfrm>
        </p:grpSpPr>
        <p:sp>
          <p:nvSpPr>
            <p:cNvPr id="20" name="Oval 41">
              <a:extLst>
                <a:ext uri="{FF2B5EF4-FFF2-40B4-BE49-F238E27FC236}">
                  <a16:creationId xmlns:a16="http://schemas.microsoft.com/office/drawing/2014/main" id="{0CD0ADBD-F406-453F-B1F8-5F4C754BF2F2}"/>
                </a:ext>
              </a:extLst>
            </p:cNvPr>
            <p:cNvSpPr>
              <a:spLocks noChangeArrowheads="1"/>
            </p:cNvSpPr>
            <p:nvPr/>
          </p:nvSpPr>
          <p:spPr bwMode="auto">
            <a:xfrm>
              <a:off x="773846" y="3790205"/>
              <a:ext cx="591160" cy="591160"/>
            </a:xfrm>
            <a:prstGeom prst="ellipse">
              <a:avLst/>
            </a:prstGeom>
            <a:solidFill>
              <a:srgbClr val="739DA9"/>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endParaRPr lang="zh-CN" altLang="en-US" sz="2400">
                <a:latin typeface="Arial" panose="020B0604020202020204" pitchFamily="34" charset="0"/>
              </a:endParaRPr>
            </a:p>
          </p:txBody>
        </p:sp>
        <p:sp>
          <p:nvSpPr>
            <p:cNvPr id="21" name="TextBox 47">
              <a:extLst>
                <a:ext uri="{FF2B5EF4-FFF2-40B4-BE49-F238E27FC236}">
                  <a16:creationId xmlns:a16="http://schemas.microsoft.com/office/drawing/2014/main" id="{94C774D3-C7E1-4011-9E8D-F2BE83739977}"/>
                </a:ext>
              </a:extLst>
            </p:cNvPr>
            <p:cNvSpPr txBox="1">
              <a:spLocks noChangeArrowheads="1"/>
            </p:cNvSpPr>
            <p:nvPr/>
          </p:nvSpPr>
          <p:spPr bwMode="auto">
            <a:xfrm>
              <a:off x="736682" y="3853258"/>
              <a:ext cx="686658" cy="461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pPr>
              <a:r>
                <a:rPr lang="en-US" altLang="zh-CN" sz="2400" b="1" dirty="0">
                  <a:latin typeface="Arial" panose="020B0604020202020204" pitchFamily="34" charset="0"/>
                </a:rPr>
                <a:t>04</a:t>
              </a:r>
              <a:endParaRPr lang="zh-CN" altLang="en-US" sz="2400" b="1" dirty="0">
                <a:latin typeface="Arial" panose="020B0604020202020204" pitchFamily="34" charset="0"/>
              </a:endParaRPr>
            </a:p>
          </p:txBody>
        </p:sp>
      </p:grpSp>
      <p:cxnSp>
        <p:nvCxnSpPr>
          <p:cNvPr id="22" name="直接连接符 21">
            <a:extLst>
              <a:ext uri="{FF2B5EF4-FFF2-40B4-BE49-F238E27FC236}">
                <a16:creationId xmlns:a16="http://schemas.microsoft.com/office/drawing/2014/main" id="{2A45ED0E-1282-403C-B775-E289840F9664}"/>
              </a:ext>
            </a:extLst>
          </p:cNvPr>
          <p:cNvCxnSpPr>
            <a:cxnSpLocks noChangeShapeType="1"/>
          </p:cNvCxnSpPr>
          <p:nvPr/>
        </p:nvCxnSpPr>
        <p:spPr bwMode="auto">
          <a:xfrm>
            <a:off x="4029456" y="3563134"/>
            <a:ext cx="0" cy="5540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3" name="矩形 21">
            <a:extLst>
              <a:ext uri="{FF2B5EF4-FFF2-40B4-BE49-F238E27FC236}">
                <a16:creationId xmlns:a16="http://schemas.microsoft.com/office/drawing/2014/main" id="{4B2D59AC-C54C-4B5B-A0B9-930E5F4A0CD6}"/>
              </a:ext>
            </a:extLst>
          </p:cNvPr>
          <p:cNvSpPr>
            <a:spLocks noChangeArrowheads="1"/>
          </p:cNvSpPr>
          <p:nvPr/>
        </p:nvSpPr>
        <p:spPr bwMode="auto">
          <a:xfrm>
            <a:off x="4273161" y="4369462"/>
            <a:ext cx="530705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zh-CN" altLang="en-US" dirty="0">
                <a:latin typeface="微软雅黑" panose="020B0503020204020204" pitchFamily="34" charset="-122"/>
                <a:ea typeface="微软雅黑" panose="020B0503020204020204" pitchFamily="34" charset="-122"/>
              </a:rPr>
              <a:t>附件信息和签字盖章页</a:t>
            </a:r>
          </a:p>
        </p:txBody>
      </p:sp>
      <p:grpSp>
        <p:nvGrpSpPr>
          <p:cNvPr id="24" name="组合 45">
            <a:extLst>
              <a:ext uri="{FF2B5EF4-FFF2-40B4-BE49-F238E27FC236}">
                <a16:creationId xmlns:a16="http://schemas.microsoft.com/office/drawing/2014/main" id="{D7566212-A46F-4E0C-A294-AEA3F1357586}"/>
              </a:ext>
            </a:extLst>
          </p:cNvPr>
          <p:cNvGrpSpPr>
            <a:grpSpLocks/>
          </p:cNvGrpSpPr>
          <p:nvPr/>
        </p:nvGrpSpPr>
        <p:grpSpPr bwMode="auto">
          <a:xfrm>
            <a:off x="3305645" y="4308711"/>
            <a:ext cx="685800" cy="590973"/>
            <a:chOff x="731094" y="3790205"/>
            <a:chExt cx="686658" cy="591160"/>
          </a:xfrm>
        </p:grpSpPr>
        <p:sp>
          <p:nvSpPr>
            <p:cNvPr id="25" name="Oval 41">
              <a:extLst>
                <a:ext uri="{FF2B5EF4-FFF2-40B4-BE49-F238E27FC236}">
                  <a16:creationId xmlns:a16="http://schemas.microsoft.com/office/drawing/2014/main" id="{D5711572-6D37-42E7-A6D6-D58FFCF31B41}"/>
                </a:ext>
              </a:extLst>
            </p:cNvPr>
            <p:cNvSpPr>
              <a:spLocks noChangeArrowheads="1"/>
            </p:cNvSpPr>
            <p:nvPr/>
          </p:nvSpPr>
          <p:spPr bwMode="auto">
            <a:xfrm>
              <a:off x="773846" y="3790205"/>
              <a:ext cx="591160" cy="591160"/>
            </a:xfrm>
            <a:prstGeom prst="ellipse">
              <a:avLst/>
            </a:prstGeom>
            <a:solidFill>
              <a:srgbClr val="739DA9"/>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endParaRPr lang="zh-CN" altLang="en-US" sz="2400">
                <a:latin typeface="Arial" panose="020B0604020202020204" pitchFamily="34" charset="0"/>
              </a:endParaRPr>
            </a:p>
          </p:txBody>
        </p:sp>
        <p:sp>
          <p:nvSpPr>
            <p:cNvPr id="26" name="TextBox 47">
              <a:extLst>
                <a:ext uri="{FF2B5EF4-FFF2-40B4-BE49-F238E27FC236}">
                  <a16:creationId xmlns:a16="http://schemas.microsoft.com/office/drawing/2014/main" id="{13A6D99F-C9D7-48A4-9AA4-AFBD1E3147B4}"/>
                </a:ext>
              </a:extLst>
            </p:cNvPr>
            <p:cNvSpPr txBox="1">
              <a:spLocks noChangeArrowheads="1"/>
            </p:cNvSpPr>
            <p:nvPr/>
          </p:nvSpPr>
          <p:spPr bwMode="auto">
            <a:xfrm>
              <a:off x="731094" y="3841432"/>
              <a:ext cx="686658" cy="461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pPr>
              <a:r>
                <a:rPr lang="en-US" altLang="zh-CN" sz="2400" b="1" dirty="0">
                  <a:latin typeface="Arial" panose="020B0604020202020204" pitchFamily="34" charset="0"/>
                </a:rPr>
                <a:t>05</a:t>
              </a:r>
              <a:endParaRPr lang="zh-CN" altLang="en-US" sz="2400" b="1" dirty="0">
                <a:latin typeface="Arial" panose="020B0604020202020204" pitchFamily="34" charset="0"/>
              </a:endParaRPr>
            </a:p>
          </p:txBody>
        </p:sp>
      </p:grpSp>
      <p:cxnSp>
        <p:nvCxnSpPr>
          <p:cNvPr id="27" name="直接连接符 26">
            <a:extLst>
              <a:ext uri="{FF2B5EF4-FFF2-40B4-BE49-F238E27FC236}">
                <a16:creationId xmlns:a16="http://schemas.microsoft.com/office/drawing/2014/main" id="{A7099397-7872-4FFB-AAF4-8C44D43FC658}"/>
              </a:ext>
            </a:extLst>
          </p:cNvPr>
          <p:cNvCxnSpPr>
            <a:cxnSpLocks noChangeShapeType="1"/>
          </p:cNvCxnSpPr>
          <p:nvPr/>
        </p:nvCxnSpPr>
        <p:spPr bwMode="auto">
          <a:xfrm>
            <a:off x="4035037" y="4309138"/>
            <a:ext cx="0" cy="5540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8" name="矩形 21">
            <a:extLst>
              <a:ext uri="{FF2B5EF4-FFF2-40B4-BE49-F238E27FC236}">
                <a16:creationId xmlns:a16="http://schemas.microsoft.com/office/drawing/2014/main" id="{282BF9D0-01B1-4289-8031-EFCD0EF22262}"/>
              </a:ext>
            </a:extLst>
          </p:cNvPr>
          <p:cNvSpPr>
            <a:spLocks noChangeArrowheads="1"/>
          </p:cNvSpPr>
          <p:nvPr/>
        </p:nvSpPr>
        <p:spPr bwMode="auto">
          <a:xfrm>
            <a:off x="4267580" y="5075693"/>
            <a:ext cx="683104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zh-CN" altLang="en-US" dirty="0">
                <a:latin typeface="微软雅黑" panose="020B0503020204020204" pitchFamily="34" charset="-122"/>
                <a:ea typeface="微软雅黑" panose="020B0503020204020204" pitchFamily="34" charset="-122"/>
              </a:rPr>
              <a:t>积极平和心态面对评审，不断完善</a:t>
            </a:r>
          </a:p>
        </p:txBody>
      </p:sp>
      <p:grpSp>
        <p:nvGrpSpPr>
          <p:cNvPr id="29" name="组合 45">
            <a:extLst>
              <a:ext uri="{FF2B5EF4-FFF2-40B4-BE49-F238E27FC236}">
                <a16:creationId xmlns:a16="http://schemas.microsoft.com/office/drawing/2014/main" id="{4DD25E33-3C65-4160-AB66-13835EB3C590}"/>
              </a:ext>
            </a:extLst>
          </p:cNvPr>
          <p:cNvGrpSpPr>
            <a:grpSpLocks/>
          </p:cNvGrpSpPr>
          <p:nvPr/>
        </p:nvGrpSpPr>
        <p:grpSpPr bwMode="auto">
          <a:xfrm>
            <a:off x="3300064" y="5014942"/>
            <a:ext cx="685800" cy="590973"/>
            <a:chOff x="731094" y="3790205"/>
            <a:chExt cx="686658" cy="591160"/>
          </a:xfrm>
        </p:grpSpPr>
        <p:sp>
          <p:nvSpPr>
            <p:cNvPr id="30" name="Oval 41">
              <a:extLst>
                <a:ext uri="{FF2B5EF4-FFF2-40B4-BE49-F238E27FC236}">
                  <a16:creationId xmlns:a16="http://schemas.microsoft.com/office/drawing/2014/main" id="{228407A6-3F0B-47E2-ABFC-0323EA089B46}"/>
                </a:ext>
              </a:extLst>
            </p:cNvPr>
            <p:cNvSpPr>
              <a:spLocks noChangeArrowheads="1"/>
            </p:cNvSpPr>
            <p:nvPr/>
          </p:nvSpPr>
          <p:spPr bwMode="auto">
            <a:xfrm>
              <a:off x="773846" y="3790205"/>
              <a:ext cx="591160" cy="591160"/>
            </a:xfrm>
            <a:prstGeom prst="ellipse">
              <a:avLst/>
            </a:prstGeom>
            <a:solidFill>
              <a:srgbClr val="739DA9"/>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endParaRPr lang="zh-CN" altLang="en-US" sz="2400">
                <a:latin typeface="Arial" panose="020B0604020202020204" pitchFamily="34" charset="0"/>
              </a:endParaRPr>
            </a:p>
          </p:txBody>
        </p:sp>
        <p:sp>
          <p:nvSpPr>
            <p:cNvPr id="31" name="TextBox 47">
              <a:extLst>
                <a:ext uri="{FF2B5EF4-FFF2-40B4-BE49-F238E27FC236}">
                  <a16:creationId xmlns:a16="http://schemas.microsoft.com/office/drawing/2014/main" id="{31CC369B-99E0-48CD-B98E-1DDD095B0E6A}"/>
                </a:ext>
              </a:extLst>
            </p:cNvPr>
            <p:cNvSpPr txBox="1">
              <a:spLocks noChangeArrowheads="1"/>
            </p:cNvSpPr>
            <p:nvPr/>
          </p:nvSpPr>
          <p:spPr bwMode="auto">
            <a:xfrm>
              <a:off x="731094" y="3841432"/>
              <a:ext cx="686658" cy="461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pPr>
              <a:r>
                <a:rPr lang="en-US" altLang="zh-CN" sz="2400" b="1" dirty="0">
                  <a:latin typeface="Arial" panose="020B0604020202020204" pitchFamily="34" charset="0"/>
                </a:rPr>
                <a:t>06</a:t>
              </a:r>
              <a:endParaRPr lang="zh-CN" altLang="en-US" sz="2400" b="1" dirty="0">
                <a:latin typeface="Arial" panose="020B0604020202020204" pitchFamily="34" charset="0"/>
              </a:endParaRPr>
            </a:p>
          </p:txBody>
        </p:sp>
      </p:grpSp>
      <p:cxnSp>
        <p:nvCxnSpPr>
          <p:cNvPr id="32" name="直接连接符 31">
            <a:extLst>
              <a:ext uri="{FF2B5EF4-FFF2-40B4-BE49-F238E27FC236}">
                <a16:creationId xmlns:a16="http://schemas.microsoft.com/office/drawing/2014/main" id="{53EB7E1C-557F-4C64-B1E2-7721C7F4EFF7}"/>
              </a:ext>
            </a:extLst>
          </p:cNvPr>
          <p:cNvCxnSpPr>
            <a:cxnSpLocks noChangeShapeType="1"/>
          </p:cNvCxnSpPr>
          <p:nvPr/>
        </p:nvCxnSpPr>
        <p:spPr bwMode="auto">
          <a:xfrm>
            <a:off x="4029456" y="5015369"/>
            <a:ext cx="0" cy="5540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603444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Scale>
                                      <p:cBhvr>
                                        <p:cTn id="7"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7"/>
                                        </p:tgtEl>
                                        <p:attrNameLst>
                                          <p:attrName>ppt_x</p:attrName>
                                          <p:attrName>ppt_y</p:attrName>
                                        </p:attrNameLst>
                                      </p:cBhvr>
                                    </p:animMotion>
                                    <p:animEffect transition="in" filter="fade">
                                      <p:cBhvr>
                                        <p:cTn id="9" dur="1000"/>
                                        <p:tgtEl>
                                          <p:spTgt spid="7"/>
                                        </p:tgtEl>
                                      </p:cBhvr>
                                    </p:animEffect>
                                  </p:childTnLst>
                                </p:cTn>
                              </p:par>
                              <p:par>
                                <p:cTn id="10" presetID="52" presetClass="entr" presetSubtype="0" fill="hold" nodeType="withEffect">
                                  <p:stCondLst>
                                    <p:cond delay="100"/>
                                  </p:stCondLst>
                                  <p:childTnLst>
                                    <p:set>
                                      <p:cBhvr>
                                        <p:cTn id="11" dur="1" fill="hold">
                                          <p:stCondLst>
                                            <p:cond delay="0"/>
                                          </p:stCondLst>
                                        </p:cTn>
                                        <p:tgtEl>
                                          <p:spTgt spid="11"/>
                                        </p:tgtEl>
                                        <p:attrNameLst>
                                          <p:attrName>style.visibility</p:attrName>
                                        </p:attrNameLst>
                                      </p:cBhvr>
                                      <p:to>
                                        <p:strVal val="visible"/>
                                      </p:to>
                                    </p:set>
                                    <p:animScale>
                                      <p:cBhvr>
                                        <p:cTn id="12"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11"/>
                                        </p:tgtEl>
                                        <p:attrNameLst>
                                          <p:attrName>ppt_x</p:attrName>
                                          <p:attrName>ppt_y</p:attrName>
                                        </p:attrNameLst>
                                      </p:cBhvr>
                                    </p:animMotion>
                                    <p:animEffect transition="in" filter="fade">
                                      <p:cBhvr>
                                        <p:cTn id="14" dur="1000"/>
                                        <p:tgtEl>
                                          <p:spTgt spid="11"/>
                                        </p:tgtEl>
                                      </p:cBhvr>
                                    </p:animEffect>
                                  </p:childTnLst>
                                </p:cTn>
                              </p:par>
                              <p:par>
                                <p:cTn id="15" presetID="52" presetClass="entr" presetSubtype="0" fill="hold" nodeType="withEffect">
                                  <p:stCondLst>
                                    <p:cond delay="200"/>
                                  </p:stCondLst>
                                  <p:childTnLst>
                                    <p:set>
                                      <p:cBhvr>
                                        <p:cTn id="16" dur="1" fill="hold">
                                          <p:stCondLst>
                                            <p:cond delay="0"/>
                                          </p:stCondLst>
                                        </p:cTn>
                                        <p:tgtEl>
                                          <p:spTgt spid="15"/>
                                        </p:tgtEl>
                                        <p:attrNameLst>
                                          <p:attrName>style.visibility</p:attrName>
                                        </p:attrNameLst>
                                      </p:cBhvr>
                                      <p:to>
                                        <p:strVal val="visible"/>
                                      </p:to>
                                    </p:set>
                                    <p:animScale>
                                      <p:cBhvr>
                                        <p:cTn id="17" dur="1000" decel="50000" fill="hold">
                                          <p:stCondLst>
                                            <p:cond delay="0"/>
                                          </p:stCondLst>
                                        </p:cTn>
                                        <p:tgtEl>
                                          <p:spTgt spid="1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15"/>
                                        </p:tgtEl>
                                        <p:attrNameLst>
                                          <p:attrName>ppt_x</p:attrName>
                                          <p:attrName>ppt_y</p:attrName>
                                        </p:attrNameLst>
                                      </p:cBhvr>
                                    </p:animMotion>
                                    <p:animEffect transition="in" filter="fade">
                                      <p:cBhvr>
                                        <p:cTn id="19" dur="1000"/>
                                        <p:tgtEl>
                                          <p:spTgt spid="15"/>
                                        </p:tgtEl>
                                      </p:cBhvr>
                                    </p:animEffect>
                                  </p:childTnLst>
                                </p:cTn>
                              </p:par>
                              <p:par>
                                <p:cTn id="20" presetID="52" presetClass="entr" presetSubtype="0" fill="hold" nodeType="withEffect">
                                  <p:stCondLst>
                                    <p:cond delay="300"/>
                                  </p:stCondLst>
                                  <p:childTnLst>
                                    <p:set>
                                      <p:cBhvr>
                                        <p:cTn id="21" dur="1" fill="hold">
                                          <p:stCondLst>
                                            <p:cond delay="0"/>
                                          </p:stCondLst>
                                        </p:cTn>
                                        <p:tgtEl>
                                          <p:spTgt spid="19"/>
                                        </p:tgtEl>
                                        <p:attrNameLst>
                                          <p:attrName>style.visibility</p:attrName>
                                        </p:attrNameLst>
                                      </p:cBhvr>
                                      <p:to>
                                        <p:strVal val="visible"/>
                                      </p:to>
                                    </p:set>
                                    <p:animScale>
                                      <p:cBhvr>
                                        <p:cTn id="22" dur="1000" decel="50000" fill="hold">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19"/>
                                        </p:tgtEl>
                                        <p:attrNameLst>
                                          <p:attrName>ppt_x</p:attrName>
                                          <p:attrName>ppt_y</p:attrName>
                                        </p:attrNameLst>
                                      </p:cBhvr>
                                    </p:animMotion>
                                    <p:animEffect transition="in" filter="fade">
                                      <p:cBhvr>
                                        <p:cTn id="24" dur="1000"/>
                                        <p:tgtEl>
                                          <p:spTgt spid="19"/>
                                        </p:tgtEl>
                                      </p:cBhvr>
                                    </p:animEffect>
                                  </p:childTnLst>
                                </p:cTn>
                              </p:par>
                            </p:childTnLst>
                          </p:cTn>
                        </p:par>
                        <p:par>
                          <p:cTn id="25" fill="hold">
                            <p:stCondLst>
                              <p:cond delay="1300"/>
                            </p:stCondLst>
                            <p:childTnLst>
                              <p:par>
                                <p:cTn id="26" presetID="31" presetClass="entr" presetSubtype="0" fill="hold"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400" fill="hold"/>
                                        <p:tgtEl>
                                          <p:spTgt spid="10"/>
                                        </p:tgtEl>
                                        <p:attrNameLst>
                                          <p:attrName>ppt_w</p:attrName>
                                        </p:attrNameLst>
                                      </p:cBhvr>
                                      <p:tavLst>
                                        <p:tav tm="0">
                                          <p:val>
                                            <p:fltVal val="0"/>
                                          </p:val>
                                        </p:tav>
                                        <p:tav tm="100000">
                                          <p:val>
                                            <p:strVal val="#ppt_w"/>
                                          </p:val>
                                        </p:tav>
                                      </p:tavLst>
                                    </p:anim>
                                    <p:anim calcmode="lin" valueType="num">
                                      <p:cBhvr>
                                        <p:cTn id="29" dur="400" fill="hold"/>
                                        <p:tgtEl>
                                          <p:spTgt spid="10"/>
                                        </p:tgtEl>
                                        <p:attrNameLst>
                                          <p:attrName>ppt_h</p:attrName>
                                        </p:attrNameLst>
                                      </p:cBhvr>
                                      <p:tavLst>
                                        <p:tav tm="0">
                                          <p:val>
                                            <p:fltVal val="0"/>
                                          </p:val>
                                        </p:tav>
                                        <p:tav tm="100000">
                                          <p:val>
                                            <p:strVal val="#ppt_h"/>
                                          </p:val>
                                        </p:tav>
                                      </p:tavLst>
                                    </p:anim>
                                    <p:anim calcmode="lin" valueType="num">
                                      <p:cBhvr>
                                        <p:cTn id="30" dur="400" fill="hold"/>
                                        <p:tgtEl>
                                          <p:spTgt spid="10"/>
                                        </p:tgtEl>
                                        <p:attrNameLst>
                                          <p:attrName>style.rotation</p:attrName>
                                        </p:attrNameLst>
                                      </p:cBhvr>
                                      <p:tavLst>
                                        <p:tav tm="0">
                                          <p:val>
                                            <p:fltVal val="90"/>
                                          </p:val>
                                        </p:tav>
                                        <p:tav tm="100000">
                                          <p:val>
                                            <p:fltVal val="0"/>
                                          </p:val>
                                        </p:tav>
                                      </p:tavLst>
                                    </p:anim>
                                    <p:animEffect transition="in" filter="fade">
                                      <p:cBhvr>
                                        <p:cTn id="31" dur="400"/>
                                        <p:tgtEl>
                                          <p:spTgt spid="10"/>
                                        </p:tgtEl>
                                      </p:cBhvr>
                                    </p:animEffect>
                                  </p:childTnLst>
                                </p:cTn>
                              </p:par>
                              <p:par>
                                <p:cTn id="32" presetID="8" presetClass="emph" presetSubtype="0" fill="hold" nodeType="withEffect">
                                  <p:stCondLst>
                                    <p:cond delay="0"/>
                                  </p:stCondLst>
                                  <p:childTnLst>
                                    <p:animRot by="21600000">
                                      <p:cBhvr>
                                        <p:cTn id="33" dur="400" fill="hold"/>
                                        <p:tgtEl>
                                          <p:spTgt spid="10"/>
                                        </p:tgtEl>
                                        <p:attrNameLst>
                                          <p:attrName>r</p:attrName>
                                        </p:attrNameLst>
                                      </p:cBhvr>
                                    </p:animRot>
                                  </p:childTnLst>
                                </p:cTn>
                              </p:par>
                            </p:childTnLst>
                          </p:cTn>
                        </p:par>
                        <p:par>
                          <p:cTn id="34" fill="hold">
                            <p:stCondLst>
                              <p:cond delay="1700"/>
                            </p:stCondLst>
                            <p:childTnLst>
                              <p:par>
                                <p:cTn id="35" presetID="31" presetClass="entr" presetSubtype="0" fill="hold" nodeType="after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400" fill="hold"/>
                                        <p:tgtEl>
                                          <p:spTgt spid="14"/>
                                        </p:tgtEl>
                                        <p:attrNameLst>
                                          <p:attrName>ppt_w</p:attrName>
                                        </p:attrNameLst>
                                      </p:cBhvr>
                                      <p:tavLst>
                                        <p:tav tm="0">
                                          <p:val>
                                            <p:fltVal val="0"/>
                                          </p:val>
                                        </p:tav>
                                        <p:tav tm="100000">
                                          <p:val>
                                            <p:strVal val="#ppt_w"/>
                                          </p:val>
                                        </p:tav>
                                      </p:tavLst>
                                    </p:anim>
                                    <p:anim calcmode="lin" valueType="num">
                                      <p:cBhvr>
                                        <p:cTn id="38" dur="400" fill="hold"/>
                                        <p:tgtEl>
                                          <p:spTgt spid="14"/>
                                        </p:tgtEl>
                                        <p:attrNameLst>
                                          <p:attrName>ppt_h</p:attrName>
                                        </p:attrNameLst>
                                      </p:cBhvr>
                                      <p:tavLst>
                                        <p:tav tm="0">
                                          <p:val>
                                            <p:fltVal val="0"/>
                                          </p:val>
                                        </p:tav>
                                        <p:tav tm="100000">
                                          <p:val>
                                            <p:strVal val="#ppt_h"/>
                                          </p:val>
                                        </p:tav>
                                      </p:tavLst>
                                    </p:anim>
                                    <p:anim calcmode="lin" valueType="num">
                                      <p:cBhvr>
                                        <p:cTn id="39" dur="400" fill="hold"/>
                                        <p:tgtEl>
                                          <p:spTgt spid="14"/>
                                        </p:tgtEl>
                                        <p:attrNameLst>
                                          <p:attrName>style.rotation</p:attrName>
                                        </p:attrNameLst>
                                      </p:cBhvr>
                                      <p:tavLst>
                                        <p:tav tm="0">
                                          <p:val>
                                            <p:fltVal val="90"/>
                                          </p:val>
                                        </p:tav>
                                        <p:tav tm="100000">
                                          <p:val>
                                            <p:fltVal val="0"/>
                                          </p:val>
                                        </p:tav>
                                      </p:tavLst>
                                    </p:anim>
                                    <p:animEffect transition="in" filter="fade">
                                      <p:cBhvr>
                                        <p:cTn id="40" dur="400"/>
                                        <p:tgtEl>
                                          <p:spTgt spid="14"/>
                                        </p:tgtEl>
                                      </p:cBhvr>
                                    </p:animEffect>
                                  </p:childTnLst>
                                </p:cTn>
                              </p:par>
                              <p:par>
                                <p:cTn id="41" presetID="8" presetClass="emph" presetSubtype="0" fill="hold" nodeType="withEffect">
                                  <p:stCondLst>
                                    <p:cond delay="0"/>
                                  </p:stCondLst>
                                  <p:childTnLst>
                                    <p:animRot by="21600000">
                                      <p:cBhvr>
                                        <p:cTn id="42" dur="400" fill="hold"/>
                                        <p:tgtEl>
                                          <p:spTgt spid="14"/>
                                        </p:tgtEl>
                                        <p:attrNameLst>
                                          <p:attrName>r</p:attrName>
                                        </p:attrNameLst>
                                      </p:cBhvr>
                                    </p:animRot>
                                  </p:childTnLst>
                                </p:cTn>
                              </p:par>
                            </p:childTnLst>
                          </p:cTn>
                        </p:par>
                        <p:par>
                          <p:cTn id="43" fill="hold">
                            <p:stCondLst>
                              <p:cond delay="2100"/>
                            </p:stCondLst>
                            <p:childTnLst>
                              <p:par>
                                <p:cTn id="44" presetID="31" presetClass="entr" presetSubtype="0" fill="hold" nodeType="afterEffect">
                                  <p:stCondLst>
                                    <p:cond delay="0"/>
                                  </p:stCondLst>
                                  <p:childTnLst>
                                    <p:set>
                                      <p:cBhvr>
                                        <p:cTn id="45" dur="1" fill="hold">
                                          <p:stCondLst>
                                            <p:cond delay="0"/>
                                          </p:stCondLst>
                                        </p:cTn>
                                        <p:tgtEl>
                                          <p:spTgt spid="18"/>
                                        </p:tgtEl>
                                        <p:attrNameLst>
                                          <p:attrName>style.visibility</p:attrName>
                                        </p:attrNameLst>
                                      </p:cBhvr>
                                      <p:to>
                                        <p:strVal val="visible"/>
                                      </p:to>
                                    </p:set>
                                    <p:anim calcmode="lin" valueType="num">
                                      <p:cBhvr>
                                        <p:cTn id="46" dur="400" fill="hold"/>
                                        <p:tgtEl>
                                          <p:spTgt spid="18"/>
                                        </p:tgtEl>
                                        <p:attrNameLst>
                                          <p:attrName>ppt_w</p:attrName>
                                        </p:attrNameLst>
                                      </p:cBhvr>
                                      <p:tavLst>
                                        <p:tav tm="0">
                                          <p:val>
                                            <p:fltVal val="0"/>
                                          </p:val>
                                        </p:tav>
                                        <p:tav tm="100000">
                                          <p:val>
                                            <p:strVal val="#ppt_w"/>
                                          </p:val>
                                        </p:tav>
                                      </p:tavLst>
                                    </p:anim>
                                    <p:anim calcmode="lin" valueType="num">
                                      <p:cBhvr>
                                        <p:cTn id="47" dur="400" fill="hold"/>
                                        <p:tgtEl>
                                          <p:spTgt spid="18"/>
                                        </p:tgtEl>
                                        <p:attrNameLst>
                                          <p:attrName>ppt_h</p:attrName>
                                        </p:attrNameLst>
                                      </p:cBhvr>
                                      <p:tavLst>
                                        <p:tav tm="0">
                                          <p:val>
                                            <p:fltVal val="0"/>
                                          </p:val>
                                        </p:tav>
                                        <p:tav tm="100000">
                                          <p:val>
                                            <p:strVal val="#ppt_h"/>
                                          </p:val>
                                        </p:tav>
                                      </p:tavLst>
                                    </p:anim>
                                    <p:anim calcmode="lin" valueType="num">
                                      <p:cBhvr>
                                        <p:cTn id="48" dur="400" fill="hold"/>
                                        <p:tgtEl>
                                          <p:spTgt spid="18"/>
                                        </p:tgtEl>
                                        <p:attrNameLst>
                                          <p:attrName>style.rotation</p:attrName>
                                        </p:attrNameLst>
                                      </p:cBhvr>
                                      <p:tavLst>
                                        <p:tav tm="0">
                                          <p:val>
                                            <p:fltVal val="90"/>
                                          </p:val>
                                        </p:tav>
                                        <p:tav tm="100000">
                                          <p:val>
                                            <p:fltVal val="0"/>
                                          </p:val>
                                        </p:tav>
                                      </p:tavLst>
                                    </p:anim>
                                    <p:animEffect transition="in" filter="fade">
                                      <p:cBhvr>
                                        <p:cTn id="49" dur="400"/>
                                        <p:tgtEl>
                                          <p:spTgt spid="18"/>
                                        </p:tgtEl>
                                      </p:cBhvr>
                                    </p:animEffect>
                                  </p:childTnLst>
                                </p:cTn>
                              </p:par>
                              <p:par>
                                <p:cTn id="50" presetID="8" presetClass="emph" presetSubtype="0" fill="hold" nodeType="withEffect">
                                  <p:stCondLst>
                                    <p:cond delay="0"/>
                                  </p:stCondLst>
                                  <p:childTnLst>
                                    <p:animRot by="21600000">
                                      <p:cBhvr>
                                        <p:cTn id="51" dur="400" fill="hold"/>
                                        <p:tgtEl>
                                          <p:spTgt spid="18"/>
                                        </p:tgtEl>
                                        <p:attrNameLst>
                                          <p:attrName>r</p:attrName>
                                        </p:attrNameLst>
                                      </p:cBhvr>
                                    </p:animRot>
                                  </p:childTnLst>
                                </p:cTn>
                              </p:par>
                            </p:childTnLst>
                          </p:cTn>
                        </p:par>
                        <p:par>
                          <p:cTn id="52" fill="hold">
                            <p:stCondLst>
                              <p:cond delay="2500"/>
                            </p:stCondLst>
                            <p:childTnLst>
                              <p:par>
                                <p:cTn id="53" presetID="31" presetClass="entr" presetSubtype="0" fill="hold" nodeType="after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p:cTn id="55" dur="400" fill="hold"/>
                                        <p:tgtEl>
                                          <p:spTgt spid="22"/>
                                        </p:tgtEl>
                                        <p:attrNameLst>
                                          <p:attrName>ppt_w</p:attrName>
                                        </p:attrNameLst>
                                      </p:cBhvr>
                                      <p:tavLst>
                                        <p:tav tm="0">
                                          <p:val>
                                            <p:fltVal val="0"/>
                                          </p:val>
                                        </p:tav>
                                        <p:tav tm="100000">
                                          <p:val>
                                            <p:strVal val="#ppt_w"/>
                                          </p:val>
                                        </p:tav>
                                      </p:tavLst>
                                    </p:anim>
                                    <p:anim calcmode="lin" valueType="num">
                                      <p:cBhvr>
                                        <p:cTn id="56" dur="400" fill="hold"/>
                                        <p:tgtEl>
                                          <p:spTgt spid="22"/>
                                        </p:tgtEl>
                                        <p:attrNameLst>
                                          <p:attrName>ppt_h</p:attrName>
                                        </p:attrNameLst>
                                      </p:cBhvr>
                                      <p:tavLst>
                                        <p:tav tm="0">
                                          <p:val>
                                            <p:fltVal val="0"/>
                                          </p:val>
                                        </p:tav>
                                        <p:tav tm="100000">
                                          <p:val>
                                            <p:strVal val="#ppt_h"/>
                                          </p:val>
                                        </p:tav>
                                      </p:tavLst>
                                    </p:anim>
                                    <p:anim calcmode="lin" valueType="num">
                                      <p:cBhvr>
                                        <p:cTn id="57" dur="400" fill="hold"/>
                                        <p:tgtEl>
                                          <p:spTgt spid="22"/>
                                        </p:tgtEl>
                                        <p:attrNameLst>
                                          <p:attrName>style.rotation</p:attrName>
                                        </p:attrNameLst>
                                      </p:cBhvr>
                                      <p:tavLst>
                                        <p:tav tm="0">
                                          <p:val>
                                            <p:fltVal val="90"/>
                                          </p:val>
                                        </p:tav>
                                        <p:tav tm="100000">
                                          <p:val>
                                            <p:fltVal val="0"/>
                                          </p:val>
                                        </p:tav>
                                      </p:tavLst>
                                    </p:anim>
                                    <p:animEffect transition="in" filter="fade">
                                      <p:cBhvr>
                                        <p:cTn id="58" dur="400"/>
                                        <p:tgtEl>
                                          <p:spTgt spid="22"/>
                                        </p:tgtEl>
                                      </p:cBhvr>
                                    </p:animEffect>
                                  </p:childTnLst>
                                </p:cTn>
                              </p:par>
                              <p:par>
                                <p:cTn id="59" presetID="8" presetClass="emph" presetSubtype="0" fill="hold" nodeType="withEffect">
                                  <p:stCondLst>
                                    <p:cond delay="0"/>
                                  </p:stCondLst>
                                  <p:childTnLst>
                                    <p:animRot by="21600000">
                                      <p:cBhvr>
                                        <p:cTn id="60" dur="400" fill="hold"/>
                                        <p:tgtEl>
                                          <p:spTgt spid="22"/>
                                        </p:tgtEl>
                                        <p:attrNameLst>
                                          <p:attrName>r</p:attrName>
                                        </p:attrNameLst>
                                      </p:cBhvr>
                                    </p:animRot>
                                  </p:childTnLst>
                                </p:cTn>
                              </p:par>
                              <p:par>
                                <p:cTn id="61" presetID="52" presetClass="entr" presetSubtype="0" fill="hold" nodeType="withEffect">
                                  <p:stCondLst>
                                    <p:cond delay="300"/>
                                  </p:stCondLst>
                                  <p:childTnLst>
                                    <p:set>
                                      <p:cBhvr>
                                        <p:cTn id="62" dur="1" fill="hold">
                                          <p:stCondLst>
                                            <p:cond delay="0"/>
                                          </p:stCondLst>
                                        </p:cTn>
                                        <p:tgtEl>
                                          <p:spTgt spid="24"/>
                                        </p:tgtEl>
                                        <p:attrNameLst>
                                          <p:attrName>style.visibility</p:attrName>
                                        </p:attrNameLst>
                                      </p:cBhvr>
                                      <p:to>
                                        <p:strVal val="visible"/>
                                      </p:to>
                                    </p:set>
                                    <p:animScale>
                                      <p:cBhvr>
                                        <p:cTn id="63" dur="1000" decel="50000" fill="hold">
                                          <p:stCondLst>
                                            <p:cond delay="0"/>
                                          </p:stCondLst>
                                        </p:cTn>
                                        <p:tgtEl>
                                          <p:spTgt spid="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24"/>
                                        </p:tgtEl>
                                        <p:attrNameLst>
                                          <p:attrName>ppt_x</p:attrName>
                                          <p:attrName>ppt_y</p:attrName>
                                        </p:attrNameLst>
                                      </p:cBhvr>
                                    </p:animMotion>
                                    <p:animEffect transition="in" filter="fade">
                                      <p:cBhvr>
                                        <p:cTn id="65" dur="1000"/>
                                        <p:tgtEl>
                                          <p:spTgt spid="24"/>
                                        </p:tgtEl>
                                      </p:cBhvr>
                                    </p:animEffect>
                                  </p:childTnLst>
                                </p:cTn>
                              </p:par>
                            </p:childTnLst>
                          </p:cTn>
                        </p:par>
                        <p:par>
                          <p:cTn id="66" fill="hold">
                            <p:stCondLst>
                              <p:cond delay="3800"/>
                            </p:stCondLst>
                            <p:childTnLst>
                              <p:par>
                                <p:cTn id="67" presetID="31" presetClass="entr" presetSubtype="0" fill="hold" nodeType="afterEffect">
                                  <p:stCondLst>
                                    <p:cond delay="0"/>
                                  </p:stCondLst>
                                  <p:childTnLst>
                                    <p:set>
                                      <p:cBhvr>
                                        <p:cTn id="68" dur="1" fill="hold">
                                          <p:stCondLst>
                                            <p:cond delay="0"/>
                                          </p:stCondLst>
                                        </p:cTn>
                                        <p:tgtEl>
                                          <p:spTgt spid="27"/>
                                        </p:tgtEl>
                                        <p:attrNameLst>
                                          <p:attrName>style.visibility</p:attrName>
                                        </p:attrNameLst>
                                      </p:cBhvr>
                                      <p:to>
                                        <p:strVal val="visible"/>
                                      </p:to>
                                    </p:set>
                                    <p:anim calcmode="lin" valueType="num">
                                      <p:cBhvr>
                                        <p:cTn id="69" dur="400" fill="hold"/>
                                        <p:tgtEl>
                                          <p:spTgt spid="27"/>
                                        </p:tgtEl>
                                        <p:attrNameLst>
                                          <p:attrName>ppt_w</p:attrName>
                                        </p:attrNameLst>
                                      </p:cBhvr>
                                      <p:tavLst>
                                        <p:tav tm="0">
                                          <p:val>
                                            <p:fltVal val="0"/>
                                          </p:val>
                                        </p:tav>
                                        <p:tav tm="100000">
                                          <p:val>
                                            <p:strVal val="#ppt_w"/>
                                          </p:val>
                                        </p:tav>
                                      </p:tavLst>
                                    </p:anim>
                                    <p:anim calcmode="lin" valueType="num">
                                      <p:cBhvr>
                                        <p:cTn id="70" dur="400" fill="hold"/>
                                        <p:tgtEl>
                                          <p:spTgt spid="27"/>
                                        </p:tgtEl>
                                        <p:attrNameLst>
                                          <p:attrName>ppt_h</p:attrName>
                                        </p:attrNameLst>
                                      </p:cBhvr>
                                      <p:tavLst>
                                        <p:tav tm="0">
                                          <p:val>
                                            <p:fltVal val="0"/>
                                          </p:val>
                                        </p:tav>
                                        <p:tav tm="100000">
                                          <p:val>
                                            <p:strVal val="#ppt_h"/>
                                          </p:val>
                                        </p:tav>
                                      </p:tavLst>
                                    </p:anim>
                                    <p:anim calcmode="lin" valueType="num">
                                      <p:cBhvr>
                                        <p:cTn id="71" dur="400" fill="hold"/>
                                        <p:tgtEl>
                                          <p:spTgt spid="27"/>
                                        </p:tgtEl>
                                        <p:attrNameLst>
                                          <p:attrName>style.rotation</p:attrName>
                                        </p:attrNameLst>
                                      </p:cBhvr>
                                      <p:tavLst>
                                        <p:tav tm="0">
                                          <p:val>
                                            <p:fltVal val="90"/>
                                          </p:val>
                                        </p:tav>
                                        <p:tav tm="100000">
                                          <p:val>
                                            <p:fltVal val="0"/>
                                          </p:val>
                                        </p:tav>
                                      </p:tavLst>
                                    </p:anim>
                                    <p:animEffect transition="in" filter="fade">
                                      <p:cBhvr>
                                        <p:cTn id="72" dur="400"/>
                                        <p:tgtEl>
                                          <p:spTgt spid="27"/>
                                        </p:tgtEl>
                                      </p:cBhvr>
                                    </p:animEffect>
                                  </p:childTnLst>
                                </p:cTn>
                              </p:par>
                              <p:par>
                                <p:cTn id="73" presetID="8" presetClass="emph" presetSubtype="0" fill="hold" nodeType="withEffect">
                                  <p:stCondLst>
                                    <p:cond delay="0"/>
                                  </p:stCondLst>
                                  <p:childTnLst>
                                    <p:animRot by="21600000">
                                      <p:cBhvr>
                                        <p:cTn id="74" dur="400" fill="hold"/>
                                        <p:tgtEl>
                                          <p:spTgt spid="27"/>
                                        </p:tgtEl>
                                        <p:attrNameLst>
                                          <p:attrName>r</p:attrName>
                                        </p:attrNameLst>
                                      </p:cBhvr>
                                    </p:animRot>
                                  </p:childTnLst>
                                </p:cTn>
                              </p:par>
                              <p:par>
                                <p:cTn id="75" presetID="52" presetClass="entr" presetSubtype="0" fill="hold" nodeType="withEffect">
                                  <p:stCondLst>
                                    <p:cond delay="300"/>
                                  </p:stCondLst>
                                  <p:childTnLst>
                                    <p:set>
                                      <p:cBhvr>
                                        <p:cTn id="76" dur="1" fill="hold">
                                          <p:stCondLst>
                                            <p:cond delay="0"/>
                                          </p:stCondLst>
                                        </p:cTn>
                                        <p:tgtEl>
                                          <p:spTgt spid="29"/>
                                        </p:tgtEl>
                                        <p:attrNameLst>
                                          <p:attrName>style.visibility</p:attrName>
                                        </p:attrNameLst>
                                      </p:cBhvr>
                                      <p:to>
                                        <p:strVal val="visible"/>
                                      </p:to>
                                    </p:set>
                                    <p:animScale>
                                      <p:cBhvr>
                                        <p:cTn id="77" dur="1000" decel="50000" fill="hold">
                                          <p:stCondLst>
                                            <p:cond delay="0"/>
                                          </p:stCondLst>
                                        </p:cTn>
                                        <p:tgtEl>
                                          <p:spTgt spid="2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8" dur="1000" decel="50000" fill="hold">
                                          <p:stCondLst>
                                            <p:cond delay="0"/>
                                          </p:stCondLst>
                                        </p:cTn>
                                        <p:tgtEl>
                                          <p:spTgt spid="29"/>
                                        </p:tgtEl>
                                        <p:attrNameLst>
                                          <p:attrName>ppt_x</p:attrName>
                                          <p:attrName>ppt_y</p:attrName>
                                        </p:attrNameLst>
                                      </p:cBhvr>
                                    </p:animMotion>
                                    <p:animEffect transition="in" filter="fade">
                                      <p:cBhvr>
                                        <p:cTn id="79" dur="1000"/>
                                        <p:tgtEl>
                                          <p:spTgt spid="29"/>
                                        </p:tgtEl>
                                      </p:cBhvr>
                                    </p:animEffect>
                                  </p:childTnLst>
                                </p:cTn>
                              </p:par>
                            </p:childTnLst>
                          </p:cTn>
                        </p:par>
                        <p:par>
                          <p:cTn id="80" fill="hold">
                            <p:stCondLst>
                              <p:cond delay="5100"/>
                            </p:stCondLst>
                            <p:childTnLst>
                              <p:par>
                                <p:cTn id="81" presetID="31" presetClass="entr" presetSubtype="0" fill="hold" nodeType="afterEffect">
                                  <p:stCondLst>
                                    <p:cond delay="0"/>
                                  </p:stCondLst>
                                  <p:childTnLst>
                                    <p:set>
                                      <p:cBhvr>
                                        <p:cTn id="82" dur="1" fill="hold">
                                          <p:stCondLst>
                                            <p:cond delay="0"/>
                                          </p:stCondLst>
                                        </p:cTn>
                                        <p:tgtEl>
                                          <p:spTgt spid="32"/>
                                        </p:tgtEl>
                                        <p:attrNameLst>
                                          <p:attrName>style.visibility</p:attrName>
                                        </p:attrNameLst>
                                      </p:cBhvr>
                                      <p:to>
                                        <p:strVal val="visible"/>
                                      </p:to>
                                    </p:set>
                                    <p:anim calcmode="lin" valueType="num">
                                      <p:cBhvr>
                                        <p:cTn id="83" dur="400" fill="hold"/>
                                        <p:tgtEl>
                                          <p:spTgt spid="32"/>
                                        </p:tgtEl>
                                        <p:attrNameLst>
                                          <p:attrName>ppt_w</p:attrName>
                                        </p:attrNameLst>
                                      </p:cBhvr>
                                      <p:tavLst>
                                        <p:tav tm="0">
                                          <p:val>
                                            <p:fltVal val="0"/>
                                          </p:val>
                                        </p:tav>
                                        <p:tav tm="100000">
                                          <p:val>
                                            <p:strVal val="#ppt_w"/>
                                          </p:val>
                                        </p:tav>
                                      </p:tavLst>
                                    </p:anim>
                                    <p:anim calcmode="lin" valueType="num">
                                      <p:cBhvr>
                                        <p:cTn id="84" dur="400" fill="hold"/>
                                        <p:tgtEl>
                                          <p:spTgt spid="32"/>
                                        </p:tgtEl>
                                        <p:attrNameLst>
                                          <p:attrName>ppt_h</p:attrName>
                                        </p:attrNameLst>
                                      </p:cBhvr>
                                      <p:tavLst>
                                        <p:tav tm="0">
                                          <p:val>
                                            <p:fltVal val="0"/>
                                          </p:val>
                                        </p:tav>
                                        <p:tav tm="100000">
                                          <p:val>
                                            <p:strVal val="#ppt_h"/>
                                          </p:val>
                                        </p:tav>
                                      </p:tavLst>
                                    </p:anim>
                                    <p:anim calcmode="lin" valueType="num">
                                      <p:cBhvr>
                                        <p:cTn id="85" dur="400" fill="hold"/>
                                        <p:tgtEl>
                                          <p:spTgt spid="32"/>
                                        </p:tgtEl>
                                        <p:attrNameLst>
                                          <p:attrName>style.rotation</p:attrName>
                                        </p:attrNameLst>
                                      </p:cBhvr>
                                      <p:tavLst>
                                        <p:tav tm="0">
                                          <p:val>
                                            <p:fltVal val="90"/>
                                          </p:val>
                                        </p:tav>
                                        <p:tav tm="100000">
                                          <p:val>
                                            <p:fltVal val="0"/>
                                          </p:val>
                                        </p:tav>
                                      </p:tavLst>
                                    </p:anim>
                                    <p:animEffect transition="in" filter="fade">
                                      <p:cBhvr>
                                        <p:cTn id="86" dur="400"/>
                                        <p:tgtEl>
                                          <p:spTgt spid="32"/>
                                        </p:tgtEl>
                                      </p:cBhvr>
                                    </p:animEffect>
                                  </p:childTnLst>
                                </p:cTn>
                              </p:par>
                              <p:par>
                                <p:cTn id="87" presetID="8" presetClass="emph" presetSubtype="0" fill="hold" nodeType="withEffect">
                                  <p:stCondLst>
                                    <p:cond delay="0"/>
                                  </p:stCondLst>
                                  <p:childTnLst>
                                    <p:animRot by="21600000">
                                      <p:cBhvr>
                                        <p:cTn id="88" dur="400" fill="hold"/>
                                        <p:tgtEl>
                                          <p:spTgt spid="3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AA292F-984B-439F-A8F7-AD29B0E1DC5F}"/>
              </a:ext>
            </a:extLst>
          </p:cNvPr>
          <p:cNvSpPr>
            <a:spLocks noGrp="1"/>
          </p:cNvSpPr>
          <p:nvPr>
            <p:ph type="ctrTitle"/>
          </p:nvPr>
        </p:nvSpPr>
        <p:spPr>
          <a:xfrm>
            <a:off x="1384479" y="650382"/>
            <a:ext cx="8950757" cy="553792"/>
          </a:xfrm>
        </p:spPr>
        <p:txBody>
          <a:bodyPr anchor="ctr">
            <a:noAutofit/>
          </a:bodyPr>
          <a:lstStyle/>
          <a:p>
            <a:pPr algn="l">
              <a:lnSpc>
                <a:spcPct val="150000"/>
              </a:lnSpc>
            </a:pPr>
            <a:r>
              <a:rPr lang="en-US" altLang="zh-CN" sz="3200" b="1" dirty="0">
                <a:latin typeface="宋体" panose="02010600030101010101" pitchFamily="2" charset="-122"/>
                <a:ea typeface="宋体" panose="02010600030101010101" pitchFamily="2" charset="-122"/>
                <a:cs typeface="Times New Roman" panose="02020603050405020304" pitchFamily="18" charset="0"/>
              </a:rPr>
              <a:t>3.7</a:t>
            </a:r>
            <a:r>
              <a:rPr lang="zh-CN" altLang="en-US" sz="3200" b="1" dirty="0">
                <a:latin typeface="宋体" panose="02010600030101010101" pitchFamily="2" charset="-122"/>
                <a:ea typeface="宋体" panose="02010600030101010101" pitchFamily="2" charset="-122"/>
                <a:cs typeface="Times New Roman" panose="02020603050405020304" pitchFamily="18" charset="0"/>
              </a:rPr>
              <a:t>、其他需要注意的细节</a:t>
            </a:r>
          </a:p>
        </p:txBody>
      </p:sp>
      <p:sp>
        <p:nvSpPr>
          <p:cNvPr id="4" name="标题 1">
            <a:extLst>
              <a:ext uri="{FF2B5EF4-FFF2-40B4-BE49-F238E27FC236}">
                <a16:creationId xmlns:a16="http://schemas.microsoft.com/office/drawing/2014/main" id="{C2D549F6-6323-4CB6-B7DB-5D1B4CAE12A5}"/>
              </a:ext>
            </a:extLst>
          </p:cNvPr>
          <p:cNvSpPr txBox="1">
            <a:spLocks/>
          </p:cNvSpPr>
          <p:nvPr/>
        </p:nvSpPr>
        <p:spPr>
          <a:xfrm>
            <a:off x="1" y="0"/>
            <a:ext cx="12191999" cy="553792"/>
          </a:xfrm>
          <a:prstGeom prst="rect">
            <a:avLst/>
          </a:prstGeom>
          <a:solidFill>
            <a:srgbClr val="C5C5C5"/>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800" b="1" dirty="0">
                <a:solidFill>
                  <a:schemeClr val="accent5">
                    <a:lumMod val="50000"/>
                  </a:schemeClr>
                </a:solidFill>
                <a:latin typeface="Times New Roman" panose="02020603050405020304" pitchFamily="18" charset="0"/>
                <a:cs typeface="Times New Roman" panose="02020603050405020304" pitchFamily="18" charset="0"/>
              </a:rPr>
              <a:t>三、正文撰写</a:t>
            </a:r>
          </a:p>
        </p:txBody>
      </p:sp>
      <p:sp>
        <p:nvSpPr>
          <p:cNvPr id="5" name="标题 1">
            <a:extLst>
              <a:ext uri="{FF2B5EF4-FFF2-40B4-BE49-F238E27FC236}">
                <a16:creationId xmlns:a16="http://schemas.microsoft.com/office/drawing/2014/main" id="{7861BA54-0325-40CF-9D07-93C4861091EE}"/>
              </a:ext>
            </a:extLst>
          </p:cNvPr>
          <p:cNvSpPr txBox="1">
            <a:spLocks/>
          </p:cNvSpPr>
          <p:nvPr/>
        </p:nvSpPr>
        <p:spPr>
          <a:xfrm>
            <a:off x="209724" y="1803035"/>
            <a:ext cx="11769753" cy="4404581"/>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457200" algn="l">
              <a:lnSpc>
                <a:spcPct val="150000"/>
              </a:lnSpc>
            </a:pP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基金委没有对申请书正文的字体和字号做出严格要求，</a:t>
            </a:r>
            <a:r>
              <a:rPr lang="zh-CN"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一般采取宋体、小四号字居多</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。有的申请人想强调自己的某些观点或文字的重要性，</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用字体加粗或更换字体等方式突出显示想要着重强调的内容，这是被允许的</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，但是要避免因此而导致页面凌乱、过犹不及。</a:t>
            </a:r>
          </a:p>
        </p:txBody>
      </p:sp>
      <p:sp>
        <p:nvSpPr>
          <p:cNvPr id="6" name="标题 1">
            <a:extLst>
              <a:ext uri="{FF2B5EF4-FFF2-40B4-BE49-F238E27FC236}">
                <a16:creationId xmlns:a16="http://schemas.microsoft.com/office/drawing/2014/main" id="{3AB07643-C66D-4438-A0D4-8367C7D9D3A9}"/>
              </a:ext>
            </a:extLst>
          </p:cNvPr>
          <p:cNvSpPr txBox="1">
            <a:spLocks/>
          </p:cNvSpPr>
          <p:nvPr/>
        </p:nvSpPr>
        <p:spPr>
          <a:xfrm>
            <a:off x="2382473" y="1152654"/>
            <a:ext cx="6971882" cy="55379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50000"/>
              </a:lnSpc>
            </a:pPr>
            <a:r>
              <a:rPr lang="en-US" altLang="zh-CN" sz="2400" b="1" dirty="0">
                <a:solidFill>
                  <a:srgbClr val="C00000"/>
                </a:solidFill>
                <a:latin typeface="宋体" panose="02010600030101010101" pitchFamily="2" charset="-122"/>
                <a:ea typeface="宋体" panose="02010600030101010101" pitchFamily="2" charset="-122"/>
                <a:cs typeface="Times New Roman" panose="02020603050405020304" pitchFamily="18" charset="0"/>
              </a:rPr>
              <a:t>3.7.2 </a:t>
            </a:r>
            <a:r>
              <a:rPr lang="zh-CN" altLang="en-US" sz="2400" b="1" dirty="0">
                <a:solidFill>
                  <a:srgbClr val="C00000"/>
                </a:solidFill>
                <a:latin typeface="宋体" panose="02010600030101010101" pitchFamily="2" charset="-122"/>
                <a:ea typeface="宋体" panose="02010600030101010101" pitchFamily="2" charset="-122"/>
                <a:cs typeface="Times New Roman" panose="02020603050405020304" pitchFamily="18" charset="0"/>
              </a:rPr>
              <a:t>关于字体和突出显示</a:t>
            </a:r>
          </a:p>
        </p:txBody>
      </p:sp>
      <p:sp>
        <p:nvSpPr>
          <p:cNvPr id="7" name="标题 1">
            <a:extLst>
              <a:ext uri="{FF2B5EF4-FFF2-40B4-BE49-F238E27FC236}">
                <a16:creationId xmlns:a16="http://schemas.microsoft.com/office/drawing/2014/main" id="{4C1D521C-2A83-4E05-A320-89B55F1E1E36}"/>
              </a:ext>
            </a:extLst>
          </p:cNvPr>
          <p:cNvSpPr txBox="1">
            <a:spLocks/>
          </p:cNvSpPr>
          <p:nvPr/>
        </p:nvSpPr>
        <p:spPr>
          <a:xfrm>
            <a:off x="209725" y="4001549"/>
            <a:ext cx="11769754" cy="220606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457200" algn="l">
              <a:lnSpc>
                <a:spcPct val="150000"/>
              </a:lnSpc>
            </a:pP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一般强调的句子以语言简洁、观点明确的短句为宜，</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如需要长句子则最好不超过</a:t>
            </a:r>
            <a:r>
              <a:rPr lang="en-US" altLang="zh-CN"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3</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行，一页中非标题类的突出显示不多于</a:t>
            </a:r>
            <a:r>
              <a:rPr lang="en-US" altLang="zh-CN"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2</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处</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，太多地突出显示会使评审专家失去阅读兴趣。</a:t>
            </a:r>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有的申请人整段文字或多达半页纸的文字都突出显示，全无重点之意</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a:t>
            </a:r>
          </a:p>
        </p:txBody>
      </p:sp>
    </p:spTree>
    <p:extLst>
      <p:ext uri="{BB962C8B-B14F-4D97-AF65-F5344CB8AC3E}">
        <p14:creationId xmlns:p14="http://schemas.microsoft.com/office/powerpoint/2010/main" val="3932792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 name="矩形 21">
            <a:extLst>
              <a:ext uri="{FF2B5EF4-FFF2-40B4-BE49-F238E27FC236}">
                <a16:creationId xmlns:a16="http://schemas.microsoft.com/office/drawing/2014/main" id="{4B2D59AC-C54C-4B5B-A0B9-930E5F4A0CD6}"/>
              </a:ext>
            </a:extLst>
          </p:cNvPr>
          <p:cNvSpPr>
            <a:spLocks noChangeArrowheads="1"/>
          </p:cNvSpPr>
          <p:nvPr/>
        </p:nvSpPr>
        <p:spPr bwMode="auto">
          <a:xfrm>
            <a:off x="2413742" y="2767280"/>
            <a:ext cx="736451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pPr>
            <a:r>
              <a:rPr lang="zh-CN" altLang="en-US" sz="4000" dirty="0">
                <a:latin typeface="微软雅黑" panose="020B0503020204020204" pitchFamily="34" charset="-122"/>
                <a:ea typeface="微软雅黑" panose="020B0503020204020204" pitchFamily="34" charset="-122"/>
              </a:rPr>
              <a:t>四、项目组主要成员的简历</a:t>
            </a:r>
            <a:endParaRPr lang="en-US" altLang="zh-CN" sz="4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9260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标题 1">
            <a:extLst>
              <a:ext uri="{FF2B5EF4-FFF2-40B4-BE49-F238E27FC236}">
                <a16:creationId xmlns:a16="http://schemas.microsoft.com/office/drawing/2014/main" id="{C2D549F6-6323-4CB6-B7DB-5D1B4CAE12A5}"/>
              </a:ext>
            </a:extLst>
          </p:cNvPr>
          <p:cNvSpPr txBox="1">
            <a:spLocks/>
          </p:cNvSpPr>
          <p:nvPr/>
        </p:nvSpPr>
        <p:spPr>
          <a:xfrm>
            <a:off x="1" y="0"/>
            <a:ext cx="12191999" cy="553792"/>
          </a:xfrm>
          <a:prstGeom prst="rect">
            <a:avLst/>
          </a:prstGeom>
          <a:solidFill>
            <a:srgbClr val="C5C5C5"/>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800" b="1" dirty="0">
                <a:solidFill>
                  <a:schemeClr val="accent5">
                    <a:lumMod val="50000"/>
                  </a:schemeClr>
                </a:solidFill>
                <a:latin typeface="Times New Roman" panose="02020603050405020304" pitchFamily="18" charset="0"/>
                <a:cs typeface="Times New Roman" panose="02020603050405020304" pitchFamily="18" charset="0"/>
              </a:rPr>
              <a:t>四、项目组主要成员的简历</a:t>
            </a:r>
          </a:p>
        </p:txBody>
      </p:sp>
      <p:sp>
        <p:nvSpPr>
          <p:cNvPr id="5" name="标题 1">
            <a:extLst>
              <a:ext uri="{FF2B5EF4-FFF2-40B4-BE49-F238E27FC236}">
                <a16:creationId xmlns:a16="http://schemas.microsoft.com/office/drawing/2014/main" id="{7861BA54-0325-40CF-9D07-93C4861091EE}"/>
              </a:ext>
            </a:extLst>
          </p:cNvPr>
          <p:cNvSpPr txBox="1">
            <a:spLocks/>
          </p:cNvSpPr>
          <p:nvPr/>
        </p:nvSpPr>
        <p:spPr>
          <a:xfrm>
            <a:off x="209726" y="970744"/>
            <a:ext cx="11794920" cy="51783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457200" algn="l">
              <a:lnSpc>
                <a:spcPct val="150000"/>
              </a:lnSpc>
            </a:pPr>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项目申请人的简历</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由系统根据申请人在线填写的个人简介信息、承担项目情况和个人研究成果自动生成。主要参与者简历需在系统里下载最新参与者简历模板填写，注意</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“除非特殊说明，请勿删除或改动简历模板中蓝色字体的标题及相应说明文字”。</a:t>
            </a:r>
          </a:p>
          <a:p>
            <a:pPr indent="457200" algn="l">
              <a:lnSpc>
                <a:spcPct val="150000"/>
              </a:lnSpc>
            </a:pP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简历部分填写应实事求是，只需列出近期完成的比较有代表性和影响力的成果，重点列出能反映支撑申请项目的前期直接相关的成果和已经拥有的研究数据，没有必要将全部课题和论文列出来。</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需要注意的细节是，填写申请人和项目组参与者的学历和研究工作简历时务必要按照模板倒叙；列出论著目录和奖励情况时都需要详细列出所有作者或全部受奖人员姓名</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a:t>
            </a:r>
          </a:p>
        </p:txBody>
      </p:sp>
    </p:spTree>
    <p:extLst>
      <p:ext uri="{BB962C8B-B14F-4D97-AF65-F5344CB8AC3E}">
        <p14:creationId xmlns:p14="http://schemas.microsoft.com/office/powerpoint/2010/main" val="9289657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 name="矩形 21">
            <a:extLst>
              <a:ext uri="{FF2B5EF4-FFF2-40B4-BE49-F238E27FC236}">
                <a16:creationId xmlns:a16="http://schemas.microsoft.com/office/drawing/2014/main" id="{4B2D59AC-C54C-4B5B-A0B9-930E5F4A0CD6}"/>
              </a:ext>
            </a:extLst>
          </p:cNvPr>
          <p:cNvSpPr>
            <a:spLocks noChangeArrowheads="1"/>
          </p:cNvSpPr>
          <p:nvPr/>
        </p:nvSpPr>
        <p:spPr bwMode="auto">
          <a:xfrm>
            <a:off x="2413742" y="2767280"/>
            <a:ext cx="736451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pPr>
            <a:r>
              <a:rPr lang="zh-CN" altLang="en-US" sz="4000" dirty="0">
                <a:latin typeface="微软雅黑" panose="020B0503020204020204" pitchFamily="34" charset="-122"/>
                <a:ea typeface="微软雅黑" panose="020B0503020204020204" pitchFamily="34" charset="-122"/>
              </a:rPr>
              <a:t>五、附件信息和签字盖章页</a:t>
            </a:r>
            <a:endParaRPr lang="en-US" altLang="zh-CN" sz="4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780785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标题 1">
            <a:extLst>
              <a:ext uri="{FF2B5EF4-FFF2-40B4-BE49-F238E27FC236}">
                <a16:creationId xmlns:a16="http://schemas.microsoft.com/office/drawing/2014/main" id="{C2D549F6-6323-4CB6-B7DB-5D1B4CAE12A5}"/>
              </a:ext>
            </a:extLst>
          </p:cNvPr>
          <p:cNvSpPr txBox="1">
            <a:spLocks/>
          </p:cNvSpPr>
          <p:nvPr/>
        </p:nvSpPr>
        <p:spPr>
          <a:xfrm>
            <a:off x="1" y="0"/>
            <a:ext cx="12191999" cy="553792"/>
          </a:xfrm>
          <a:prstGeom prst="rect">
            <a:avLst/>
          </a:prstGeom>
          <a:solidFill>
            <a:srgbClr val="C5C5C5"/>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800" b="1" dirty="0">
                <a:solidFill>
                  <a:schemeClr val="accent5">
                    <a:lumMod val="50000"/>
                  </a:schemeClr>
                </a:solidFill>
                <a:latin typeface="Times New Roman" panose="02020603050405020304" pitchFamily="18" charset="0"/>
                <a:cs typeface="Times New Roman" panose="02020603050405020304" pitchFamily="18" charset="0"/>
              </a:rPr>
              <a:t>五、附件信息和签字盖章页</a:t>
            </a:r>
          </a:p>
        </p:txBody>
      </p:sp>
      <p:sp>
        <p:nvSpPr>
          <p:cNvPr id="5" name="标题 1">
            <a:extLst>
              <a:ext uri="{FF2B5EF4-FFF2-40B4-BE49-F238E27FC236}">
                <a16:creationId xmlns:a16="http://schemas.microsoft.com/office/drawing/2014/main" id="{7861BA54-0325-40CF-9D07-93C4861091EE}"/>
              </a:ext>
            </a:extLst>
          </p:cNvPr>
          <p:cNvSpPr txBox="1">
            <a:spLocks/>
          </p:cNvSpPr>
          <p:nvPr/>
        </p:nvSpPr>
        <p:spPr>
          <a:xfrm>
            <a:off x="201336" y="847288"/>
            <a:ext cx="11778143" cy="537481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457200" algn="l">
              <a:lnSpc>
                <a:spcPct val="150000"/>
              </a:lnSpc>
            </a:pPr>
            <a:r>
              <a:rPr lang="zh-CN" altLang="en-US" sz="2400" b="1" dirty="0">
                <a:latin typeface="Times New Roman" panose="02020603050405020304" pitchFamily="18" charset="0"/>
                <a:ea typeface="宋体" panose="02010600030101010101" pitchFamily="2" charset="-122"/>
                <a:cs typeface="Times New Roman" panose="02020603050405020304" pitchFamily="18" charset="0"/>
              </a:rPr>
              <a:t>附件信息</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中要列明所有附件信息，</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大多数项目是列清楚</a:t>
            </a:r>
            <a:r>
              <a:rPr lang="en-US" altLang="zh-CN"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5</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篇与申请项目相关的代表性论著或科技奖励</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400" dirty="0">
              <a:latin typeface="Times New Roman" panose="02020603050405020304" pitchFamily="18" charset="0"/>
              <a:ea typeface="宋体" panose="02010600030101010101" pitchFamily="2" charset="-122"/>
              <a:cs typeface="Times New Roman" panose="02020603050405020304" pitchFamily="18" charset="0"/>
            </a:endParaRPr>
          </a:p>
          <a:p>
            <a:pPr indent="457200" algn="l">
              <a:lnSpc>
                <a:spcPct val="150000"/>
              </a:lnSpc>
            </a:pPr>
            <a:r>
              <a:rPr lang="en-US" altLang="zh-CN" sz="2400" dirty="0">
                <a:solidFill>
                  <a:schemeClr val="accent1"/>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不具有高级职称且无博士学位的申请人需要提供</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2</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位同行专家推荐函；</a:t>
            </a:r>
          </a:p>
          <a:p>
            <a:pPr indent="457200" algn="l">
              <a:lnSpc>
                <a:spcPct val="150000"/>
              </a:lnSpc>
            </a:pPr>
            <a:r>
              <a:rPr lang="en-US" altLang="zh-CN" sz="2400" dirty="0">
                <a:solidFill>
                  <a:schemeClr val="accent1"/>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在职研究生需要提供导师同意函；</a:t>
            </a:r>
          </a:p>
          <a:p>
            <a:pPr indent="457200" algn="l">
              <a:lnSpc>
                <a:spcPct val="150000"/>
              </a:lnSpc>
            </a:pPr>
            <a:r>
              <a:rPr lang="en-US" altLang="zh-CN" sz="2400" dirty="0">
                <a:solidFill>
                  <a:schemeClr val="accent1"/>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动物或人体实验项目提供伦理委员会批件；</a:t>
            </a:r>
          </a:p>
          <a:p>
            <a:pPr indent="457200" algn="l">
              <a:lnSpc>
                <a:spcPct val="150000"/>
              </a:lnSpc>
            </a:pPr>
            <a:r>
              <a:rPr lang="en-US" altLang="zh-CN" sz="2400" dirty="0">
                <a:solidFill>
                  <a:schemeClr val="accent1"/>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涉及高致病性病原微生物者提供生物安全承诺函。</a:t>
            </a:r>
            <a:endParaRPr lang="en-US" altLang="zh-CN" sz="2400" dirty="0">
              <a:latin typeface="Times New Roman" panose="02020603050405020304" pitchFamily="18" charset="0"/>
              <a:ea typeface="宋体" panose="02010600030101010101" pitchFamily="2" charset="-122"/>
              <a:cs typeface="Times New Roman" panose="02020603050405020304" pitchFamily="18" charset="0"/>
            </a:endParaRPr>
          </a:p>
          <a:p>
            <a:pPr indent="457200" algn="l">
              <a:lnSpc>
                <a:spcPct val="150000"/>
              </a:lnSpc>
            </a:pP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这些细节问题，需要申请人和单位管理人员重点关注，避免错误。签字页顶部的项目名称、亚类说明和附注说明与封面要完全一致，注意核对。</a:t>
            </a:r>
          </a:p>
        </p:txBody>
      </p:sp>
    </p:spTree>
    <p:extLst>
      <p:ext uri="{BB962C8B-B14F-4D97-AF65-F5344CB8AC3E}">
        <p14:creationId xmlns:p14="http://schemas.microsoft.com/office/powerpoint/2010/main" val="35720405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标题 1">
            <a:extLst>
              <a:ext uri="{FF2B5EF4-FFF2-40B4-BE49-F238E27FC236}">
                <a16:creationId xmlns:a16="http://schemas.microsoft.com/office/drawing/2014/main" id="{C2D549F6-6323-4CB6-B7DB-5D1B4CAE12A5}"/>
              </a:ext>
            </a:extLst>
          </p:cNvPr>
          <p:cNvSpPr txBox="1">
            <a:spLocks/>
          </p:cNvSpPr>
          <p:nvPr/>
        </p:nvSpPr>
        <p:spPr>
          <a:xfrm>
            <a:off x="1" y="0"/>
            <a:ext cx="12191999" cy="553792"/>
          </a:xfrm>
          <a:prstGeom prst="rect">
            <a:avLst/>
          </a:prstGeom>
          <a:solidFill>
            <a:srgbClr val="C5C5C5"/>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800" b="1" dirty="0">
                <a:solidFill>
                  <a:schemeClr val="accent5">
                    <a:lumMod val="50000"/>
                  </a:schemeClr>
                </a:solidFill>
                <a:latin typeface="Times New Roman" panose="02020603050405020304" pitchFamily="18" charset="0"/>
                <a:cs typeface="Times New Roman" panose="02020603050405020304" pitchFamily="18" charset="0"/>
              </a:rPr>
              <a:t>五、附件信息和签字盖章页</a:t>
            </a:r>
          </a:p>
        </p:txBody>
      </p:sp>
      <p:sp>
        <p:nvSpPr>
          <p:cNvPr id="5" name="标题 1">
            <a:extLst>
              <a:ext uri="{FF2B5EF4-FFF2-40B4-BE49-F238E27FC236}">
                <a16:creationId xmlns:a16="http://schemas.microsoft.com/office/drawing/2014/main" id="{7861BA54-0325-40CF-9D07-93C4861091EE}"/>
              </a:ext>
            </a:extLst>
          </p:cNvPr>
          <p:cNvSpPr txBox="1">
            <a:spLocks/>
          </p:cNvSpPr>
          <p:nvPr/>
        </p:nvSpPr>
        <p:spPr>
          <a:xfrm>
            <a:off x="209725" y="1305594"/>
            <a:ext cx="11820088" cy="491651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457200" algn="l">
              <a:lnSpc>
                <a:spcPct val="150000"/>
              </a:lnSpc>
            </a:pP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重点、优青和青年科学基金项目实行无纸化在线申请，无需签字。其他类别项目的申请人和参与者必须在纸质申请书上</a:t>
            </a:r>
            <a:r>
              <a:rPr lang="zh-CN"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亲笔签名</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。手写签字与印刷体要一致，</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建议使用楷体签名</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，签名字迹清晰，不能简笔、缩写、错位，不能使用同音字、不同偏旁部首字，不能使用</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“个性签名”</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，手写签字和印刷体不能分别使用不同语种等。本人不能签名的需要附说明，并作为附件一同报送，</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应避免代签名。</a:t>
            </a:r>
          </a:p>
          <a:p>
            <a:pPr indent="457200" algn="l">
              <a:lnSpc>
                <a:spcPct val="150000"/>
              </a:lnSpc>
            </a:pP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有</a:t>
            </a:r>
            <a:r>
              <a:rPr lang="zh-CN"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合作单位</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的要加盖合作单位公章</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4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已经在自然科学基金委注册的合作研究单位，须加盖单位注册公章；没有注册的合作研究单位，须加盖单位法人公章，</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如盖二级单位、附属下属单位、科技处公章等无效。</a:t>
            </a:r>
          </a:p>
        </p:txBody>
      </p:sp>
    </p:spTree>
    <p:extLst>
      <p:ext uri="{BB962C8B-B14F-4D97-AF65-F5344CB8AC3E}">
        <p14:creationId xmlns:p14="http://schemas.microsoft.com/office/powerpoint/2010/main" val="18133556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 name="矩形 21">
            <a:extLst>
              <a:ext uri="{FF2B5EF4-FFF2-40B4-BE49-F238E27FC236}">
                <a16:creationId xmlns:a16="http://schemas.microsoft.com/office/drawing/2014/main" id="{4B2D59AC-C54C-4B5B-A0B9-930E5F4A0CD6}"/>
              </a:ext>
            </a:extLst>
          </p:cNvPr>
          <p:cNvSpPr>
            <a:spLocks noChangeArrowheads="1"/>
          </p:cNvSpPr>
          <p:nvPr/>
        </p:nvSpPr>
        <p:spPr bwMode="auto">
          <a:xfrm>
            <a:off x="1546014" y="2721114"/>
            <a:ext cx="909997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pPr>
            <a:r>
              <a:rPr lang="zh-CN" altLang="en-US" sz="4000" dirty="0">
                <a:latin typeface="微软雅黑" panose="020B0503020204020204" pitchFamily="34" charset="-122"/>
                <a:ea typeface="微软雅黑" panose="020B0503020204020204" pitchFamily="34" charset="-122"/>
              </a:rPr>
              <a:t>六、积极平和心态面对评审，不断完善</a:t>
            </a:r>
            <a:endParaRPr lang="en-US" altLang="zh-CN" sz="4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145180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标题 1">
            <a:extLst>
              <a:ext uri="{FF2B5EF4-FFF2-40B4-BE49-F238E27FC236}">
                <a16:creationId xmlns:a16="http://schemas.microsoft.com/office/drawing/2014/main" id="{C2D549F6-6323-4CB6-B7DB-5D1B4CAE12A5}"/>
              </a:ext>
            </a:extLst>
          </p:cNvPr>
          <p:cNvSpPr txBox="1">
            <a:spLocks/>
          </p:cNvSpPr>
          <p:nvPr/>
        </p:nvSpPr>
        <p:spPr>
          <a:xfrm>
            <a:off x="1" y="0"/>
            <a:ext cx="12191999" cy="553792"/>
          </a:xfrm>
          <a:prstGeom prst="rect">
            <a:avLst/>
          </a:prstGeom>
          <a:solidFill>
            <a:srgbClr val="C5C5C5"/>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800" b="1" dirty="0">
                <a:solidFill>
                  <a:schemeClr val="accent5">
                    <a:lumMod val="50000"/>
                  </a:schemeClr>
                </a:solidFill>
                <a:latin typeface="Times New Roman" panose="02020603050405020304" pitchFamily="18" charset="0"/>
                <a:cs typeface="Times New Roman" panose="02020603050405020304" pitchFamily="18" charset="0"/>
              </a:rPr>
              <a:t>六、积极平和心态面对评审，不断完善</a:t>
            </a:r>
          </a:p>
        </p:txBody>
      </p:sp>
      <p:sp>
        <p:nvSpPr>
          <p:cNvPr id="5" name="标题 1">
            <a:extLst>
              <a:ext uri="{FF2B5EF4-FFF2-40B4-BE49-F238E27FC236}">
                <a16:creationId xmlns:a16="http://schemas.microsoft.com/office/drawing/2014/main" id="{7861BA54-0325-40CF-9D07-93C4861091EE}"/>
              </a:ext>
            </a:extLst>
          </p:cNvPr>
          <p:cNvSpPr txBox="1">
            <a:spLocks/>
          </p:cNvSpPr>
          <p:nvPr/>
        </p:nvSpPr>
        <p:spPr>
          <a:xfrm>
            <a:off x="310392" y="922789"/>
            <a:ext cx="11677475" cy="5226341"/>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457200" algn="l">
              <a:lnSpc>
                <a:spcPct val="150000"/>
              </a:lnSpc>
            </a:pP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国家自然科学基金项目申请竞争激烈，优中选优，项目的</a:t>
            </a:r>
            <a:r>
              <a:rPr lang="zh-CN" altLang="en-US" sz="28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平均资助率一般在</a:t>
            </a:r>
            <a:r>
              <a:rPr lang="en-US" altLang="zh-CN" sz="28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20</a:t>
            </a:r>
            <a:r>
              <a:rPr lang="zh-CN" altLang="en-US" sz="28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％左右</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，绝大多数项目申请都不被立项。对于自己不理解的评审意见，应积极向有经验的评审专家或已获得资助的同行请教。</a:t>
            </a:r>
            <a:r>
              <a:rPr lang="zh-CN" altLang="en-US" sz="2800" b="1" dirty="0">
                <a:latin typeface="Times New Roman" panose="02020603050405020304" pitchFamily="18" charset="0"/>
                <a:ea typeface="宋体" panose="02010600030101010101" pitchFamily="2" charset="-122"/>
                <a:cs typeface="Times New Roman" panose="02020603050405020304" pitchFamily="18" charset="0"/>
              </a:rPr>
              <a:t>从评审专家的角度考虑问题，改进表达方式，不断完善项目申请书，让“大同行”看懂，“小同行”认为有水平，争取下一次申报成功</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a:t>
            </a:r>
          </a:p>
        </p:txBody>
      </p:sp>
    </p:spTree>
    <p:extLst>
      <p:ext uri="{BB962C8B-B14F-4D97-AF65-F5344CB8AC3E}">
        <p14:creationId xmlns:p14="http://schemas.microsoft.com/office/powerpoint/2010/main" val="2295326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 name="矩形 21">
            <a:extLst>
              <a:ext uri="{FF2B5EF4-FFF2-40B4-BE49-F238E27FC236}">
                <a16:creationId xmlns:a16="http://schemas.microsoft.com/office/drawing/2014/main" id="{4B2D59AC-C54C-4B5B-A0B9-930E5F4A0CD6}"/>
              </a:ext>
            </a:extLst>
          </p:cNvPr>
          <p:cNvSpPr>
            <a:spLocks noChangeArrowheads="1"/>
          </p:cNvSpPr>
          <p:nvPr/>
        </p:nvSpPr>
        <p:spPr bwMode="auto">
          <a:xfrm>
            <a:off x="2912825" y="2721114"/>
            <a:ext cx="783347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zh-CN" altLang="en-US" sz="4800" dirty="0">
                <a:latin typeface="微软雅黑" panose="020B0503020204020204" pitchFamily="34" charset="-122"/>
                <a:ea typeface="微软雅黑" panose="020B0503020204020204" pitchFamily="34" charset="-122"/>
              </a:rPr>
              <a:t>一、项目申请书前期准备</a:t>
            </a:r>
          </a:p>
        </p:txBody>
      </p:sp>
    </p:spTree>
    <p:extLst>
      <p:ext uri="{BB962C8B-B14F-4D97-AF65-F5344CB8AC3E}">
        <p14:creationId xmlns:p14="http://schemas.microsoft.com/office/powerpoint/2010/main" val="2949295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AA292F-984B-439F-A8F7-AD29B0E1DC5F}"/>
              </a:ext>
            </a:extLst>
          </p:cNvPr>
          <p:cNvSpPr>
            <a:spLocks noGrp="1"/>
          </p:cNvSpPr>
          <p:nvPr>
            <p:ph type="ctrTitle"/>
          </p:nvPr>
        </p:nvSpPr>
        <p:spPr>
          <a:xfrm>
            <a:off x="1384479" y="650382"/>
            <a:ext cx="8833311" cy="553792"/>
          </a:xfrm>
        </p:spPr>
        <p:txBody>
          <a:bodyPr anchor="ctr">
            <a:noAutofit/>
          </a:bodyPr>
          <a:lstStyle/>
          <a:p>
            <a:pPr algn="l">
              <a:lnSpc>
                <a:spcPct val="150000"/>
              </a:lnSpc>
            </a:pPr>
            <a:r>
              <a:rPr lang="en-US" altLang="zh-CN" sz="3200" b="1" dirty="0">
                <a:latin typeface="宋体" panose="02010600030101010101" pitchFamily="2" charset="-122"/>
                <a:ea typeface="宋体" panose="02010600030101010101" pitchFamily="2" charset="-122"/>
                <a:cs typeface="Times New Roman" panose="02020603050405020304" pitchFamily="18" charset="0"/>
              </a:rPr>
              <a:t>1.1</a:t>
            </a:r>
            <a:r>
              <a:rPr lang="zh-CN" altLang="en-US" sz="3200" b="1" dirty="0">
                <a:latin typeface="宋体" panose="02010600030101010101" pitchFamily="2" charset="-122"/>
                <a:ea typeface="宋体" panose="02010600030101010101" pitchFamily="2" charset="-122"/>
                <a:cs typeface="Times New Roman" panose="02020603050405020304" pitchFamily="18" charset="0"/>
              </a:rPr>
              <a:t>、注重学术积累，高度凝练选题</a:t>
            </a:r>
          </a:p>
        </p:txBody>
      </p:sp>
      <p:sp>
        <p:nvSpPr>
          <p:cNvPr id="4" name="标题 1">
            <a:extLst>
              <a:ext uri="{FF2B5EF4-FFF2-40B4-BE49-F238E27FC236}">
                <a16:creationId xmlns:a16="http://schemas.microsoft.com/office/drawing/2014/main" id="{C2D549F6-6323-4CB6-B7DB-5D1B4CAE12A5}"/>
              </a:ext>
            </a:extLst>
          </p:cNvPr>
          <p:cNvSpPr txBox="1">
            <a:spLocks/>
          </p:cNvSpPr>
          <p:nvPr/>
        </p:nvSpPr>
        <p:spPr>
          <a:xfrm>
            <a:off x="1" y="0"/>
            <a:ext cx="12191999" cy="553792"/>
          </a:xfrm>
          <a:prstGeom prst="rect">
            <a:avLst/>
          </a:prstGeom>
          <a:solidFill>
            <a:srgbClr val="C5C5C5"/>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800" b="1" dirty="0">
                <a:solidFill>
                  <a:schemeClr val="accent5">
                    <a:lumMod val="50000"/>
                  </a:schemeClr>
                </a:solidFill>
                <a:latin typeface="Times New Roman" panose="02020603050405020304" pitchFamily="18" charset="0"/>
                <a:cs typeface="Times New Roman" panose="02020603050405020304" pitchFamily="18" charset="0"/>
              </a:rPr>
              <a:t>一、撰写申请书前期准备</a:t>
            </a:r>
          </a:p>
        </p:txBody>
      </p:sp>
      <p:sp>
        <p:nvSpPr>
          <p:cNvPr id="5" name="标题 1">
            <a:extLst>
              <a:ext uri="{FF2B5EF4-FFF2-40B4-BE49-F238E27FC236}">
                <a16:creationId xmlns:a16="http://schemas.microsoft.com/office/drawing/2014/main" id="{7861BA54-0325-40CF-9D07-93C4861091EE}"/>
              </a:ext>
            </a:extLst>
          </p:cNvPr>
          <p:cNvSpPr txBox="1">
            <a:spLocks/>
          </p:cNvSpPr>
          <p:nvPr/>
        </p:nvSpPr>
        <p:spPr>
          <a:xfrm>
            <a:off x="973123" y="1419894"/>
            <a:ext cx="9865453" cy="4787724"/>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457200" algn="l">
              <a:lnSpc>
                <a:spcPct val="150000"/>
              </a:lnSpc>
            </a:pPr>
            <a:r>
              <a:rPr lang="zh-CN" altLang="en-US" sz="2800" dirty="0">
                <a:latin typeface="宋体" panose="02010600030101010101" pitchFamily="2" charset="-122"/>
                <a:ea typeface="宋体" panose="02010600030101010101" pitchFamily="2" charset="-122"/>
                <a:cs typeface="Times New Roman" panose="02020603050405020304" pitchFamily="18" charset="0"/>
              </a:rPr>
              <a:t>项目申请人在</a:t>
            </a:r>
            <a:r>
              <a:rPr lang="zh-CN" altLang="en-US" sz="2800" b="1" dirty="0">
                <a:latin typeface="宋体" panose="02010600030101010101" pitchFamily="2" charset="-122"/>
                <a:ea typeface="宋体" panose="02010600030101010101" pitchFamily="2" charset="-122"/>
                <a:cs typeface="Times New Roman" panose="02020603050405020304" pitchFamily="18" charset="0"/>
              </a:rPr>
              <a:t>选题</a:t>
            </a:r>
            <a:r>
              <a:rPr lang="zh-CN" altLang="en-US" sz="2800" dirty="0">
                <a:latin typeface="宋体" panose="02010600030101010101" pitchFamily="2" charset="-122"/>
                <a:ea typeface="宋体" panose="02010600030101010101" pitchFamily="2" charset="-122"/>
                <a:cs typeface="Times New Roman" panose="02020603050405020304" pitchFamily="18" charset="0"/>
              </a:rPr>
              <a:t>时，须兼顾创新性和重要性，</a:t>
            </a:r>
            <a:r>
              <a:rPr lang="en-US" altLang="zh-CN" sz="2800" dirty="0">
                <a:latin typeface="宋体" panose="02010600030101010101" pitchFamily="2" charset="-122"/>
                <a:ea typeface="宋体" panose="02010600030101010101" pitchFamily="2" charset="-122"/>
                <a:cs typeface="Times New Roman" panose="02020603050405020304" pitchFamily="18" charset="0"/>
              </a:rPr>
              <a:t>2019</a:t>
            </a:r>
            <a:r>
              <a:rPr lang="zh-CN" altLang="en-US" sz="2800" dirty="0">
                <a:latin typeface="宋体" panose="02010600030101010101" pitchFamily="2" charset="-122"/>
                <a:ea typeface="宋体" panose="02010600030101010101" pitchFamily="2" charset="-122"/>
                <a:cs typeface="Times New Roman" panose="02020603050405020304" pitchFamily="18" charset="0"/>
              </a:rPr>
              <a:t>年基金委推出了一系列改革举措，其中试点开展基于四类科学问题属性的分类申请与评审，为科研人员的选题指明了选题方向。</a:t>
            </a:r>
          </a:p>
          <a:p>
            <a:pPr marL="342900" indent="457200" algn="l">
              <a:lnSpc>
                <a:spcPct val="150000"/>
              </a:lnSpc>
              <a:spcBef>
                <a:spcPts val="1200"/>
              </a:spcBef>
              <a:buClr>
                <a:srgbClr val="FF0000"/>
              </a:buClr>
              <a:buFont typeface="Wingdings" panose="05000000000000000000" pitchFamily="2" charset="2"/>
              <a:buChar char="l"/>
            </a:pPr>
            <a:r>
              <a:rPr lang="zh-CN" altLang="en-US" sz="3200" b="1" dirty="0">
                <a:latin typeface="宋体" panose="02010600030101010101" pitchFamily="2" charset="-122"/>
                <a:ea typeface="宋体" panose="02010600030101010101" pitchFamily="2" charset="-122"/>
                <a:cs typeface="Times New Roman" panose="02020603050405020304" pitchFamily="18" charset="0"/>
              </a:rPr>
              <a:t>鼓励探索、突出原创</a:t>
            </a:r>
          </a:p>
          <a:p>
            <a:pPr marL="342900" indent="457200" algn="l">
              <a:lnSpc>
                <a:spcPct val="150000"/>
              </a:lnSpc>
              <a:buClr>
                <a:srgbClr val="FF0000"/>
              </a:buClr>
              <a:buFont typeface="Wingdings" panose="05000000000000000000" pitchFamily="2" charset="2"/>
              <a:buChar char="l"/>
            </a:pPr>
            <a:r>
              <a:rPr lang="zh-CN" altLang="en-US" sz="3200" b="1" dirty="0">
                <a:latin typeface="宋体" panose="02010600030101010101" pitchFamily="2" charset="-122"/>
                <a:ea typeface="宋体" panose="02010600030101010101" pitchFamily="2" charset="-122"/>
                <a:cs typeface="Times New Roman" panose="02020603050405020304" pitchFamily="18" charset="0"/>
              </a:rPr>
              <a:t>聚焦前沿、独辟蹊径</a:t>
            </a:r>
            <a:endParaRPr lang="en-US" altLang="zh-CN" sz="3200" b="1" dirty="0">
              <a:latin typeface="宋体" panose="02010600030101010101" pitchFamily="2" charset="-122"/>
              <a:ea typeface="宋体" panose="02010600030101010101" pitchFamily="2" charset="-122"/>
              <a:cs typeface="Times New Roman" panose="02020603050405020304" pitchFamily="18" charset="0"/>
            </a:endParaRPr>
          </a:p>
          <a:p>
            <a:pPr marL="342900" indent="457200" algn="l">
              <a:lnSpc>
                <a:spcPct val="150000"/>
              </a:lnSpc>
              <a:buClr>
                <a:srgbClr val="FF0000"/>
              </a:buClr>
              <a:buFont typeface="Wingdings" panose="05000000000000000000" pitchFamily="2" charset="2"/>
              <a:buChar char="l"/>
            </a:pPr>
            <a:r>
              <a:rPr lang="zh-CN" altLang="en-US" sz="3200" b="1" dirty="0">
                <a:latin typeface="宋体" panose="02010600030101010101" pitchFamily="2" charset="-122"/>
                <a:ea typeface="宋体" panose="02010600030101010101" pitchFamily="2" charset="-122"/>
                <a:cs typeface="Times New Roman" panose="02020603050405020304" pitchFamily="18" charset="0"/>
              </a:rPr>
              <a:t>需求牵引、突破瓶颈</a:t>
            </a:r>
          </a:p>
          <a:p>
            <a:pPr marL="342900" indent="457200" algn="l">
              <a:lnSpc>
                <a:spcPct val="150000"/>
              </a:lnSpc>
              <a:buClr>
                <a:srgbClr val="FF0000"/>
              </a:buClr>
              <a:buFont typeface="Wingdings" panose="05000000000000000000" pitchFamily="2" charset="2"/>
              <a:buChar char="l"/>
            </a:pPr>
            <a:r>
              <a:rPr lang="zh-CN" altLang="en-US" sz="3200" b="1" dirty="0">
                <a:latin typeface="宋体" panose="02010600030101010101" pitchFamily="2" charset="-122"/>
                <a:ea typeface="宋体" panose="02010600030101010101" pitchFamily="2" charset="-122"/>
                <a:cs typeface="Times New Roman" panose="02020603050405020304" pitchFamily="18" charset="0"/>
              </a:rPr>
              <a:t>共性导向、交叉融通</a:t>
            </a:r>
          </a:p>
        </p:txBody>
      </p:sp>
    </p:spTree>
    <p:extLst>
      <p:ext uri="{BB962C8B-B14F-4D97-AF65-F5344CB8AC3E}">
        <p14:creationId xmlns:p14="http://schemas.microsoft.com/office/powerpoint/2010/main" val="1301103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AA292F-984B-439F-A8F7-AD29B0E1DC5F}"/>
              </a:ext>
            </a:extLst>
          </p:cNvPr>
          <p:cNvSpPr>
            <a:spLocks noGrp="1"/>
          </p:cNvSpPr>
          <p:nvPr>
            <p:ph type="ctrTitle"/>
          </p:nvPr>
        </p:nvSpPr>
        <p:spPr>
          <a:xfrm>
            <a:off x="545284" y="650382"/>
            <a:ext cx="6853806" cy="769512"/>
          </a:xfrm>
        </p:spPr>
        <p:txBody>
          <a:bodyPr anchor="ctr">
            <a:noAutofit/>
          </a:bodyPr>
          <a:lstStyle/>
          <a:p>
            <a:pPr algn="l">
              <a:lnSpc>
                <a:spcPct val="150000"/>
              </a:lnSpc>
            </a:pPr>
            <a:r>
              <a:rPr lang="en-US" altLang="zh-CN" sz="2800" b="1" dirty="0">
                <a:latin typeface="宋体" panose="02010600030101010101" pitchFamily="2" charset="-122"/>
                <a:ea typeface="宋体" panose="02010600030101010101" pitchFamily="2" charset="-122"/>
                <a:cs typeface="Times New Roman" panose="02020603050405020304" pitchFamily="18" charset="0"/>
              </a:rPr>
              <a:t>1.1</a:t>
            </a:r>
            <a:r>
              <a:rPr lang="zh-CN" altLang="en-US" sz="2800" b="1" dirty="0">
                <a:latin typeface="宋体" panose="02010600030101010101" pitchFamily="2" charset="-122"/>
                <a:ea typeface="宋体" panose="02010600030101010101" pitchFamily="2" charset="-122"/>
                <a:cs typeface="Times New Roman" panose="02020603050405020304" pitchFamily="18" charset="0"/>
              </a:rPr>
              <a:t>、注重学术积累，高度凝练选题</a:t>
            </a:r>
          </a:p>
        </p:txBody>
      </p:sp>
      <p:sp>
        <p:nvSpPr>
          <p:cNvPr id="4" name="标题 1">
            <a:extLst>
              <a:ext uri="{FF2B5EF4-FFF2-40B4-BE49-F238E27FC236}">
                <a16:creationId xmlns:a16="http://schemas.microsoft.com/office/drawing/2014/main" id="{C2D549F6-6323-4CB6-B7DB-5D1B4CAE12A5}"/>
              </a:ext>
            </a:extLst>
          </p:cNvPr>
          <p:cNvSpPr txBox="1">
            <a:spLocks/>
          </p:cNvSpPr>
          <p:nvPr/>
        </p:nvSpPr>
        <p:spPr>
          <a:xfrm>
            <a:off x="1" y="0"/>
            <a:ext cx="12191999" cy="553792"/>
          </a:xfrm>
          <a:prstGeom prst="rect">
            <a:avLst/>
          </a:prstGeom>
          <a:solidFill>
            <a:srgbClr val="C5C5C5"/>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800" b="1" dirty="0">
                <a:solidFill>
                  <a:schemeClr val="accent5">
                    <a:lumMod val="50000"/>
                  </a:schemeClr>
                </a:solidFill>
                <a:latin typeface="Times New Roman" panose="02020603050405020304" pitchFamily="18" charset="0"/>
                <a:cs typeface="Times New Roman" panose="02020603050405020304" pitchFamily="18" charset="0"/>
              </a:rPr>
              <a:t>一、撰写申请书前期准备</a:t>
            </a:r>
          </a:p>
        </p:txBody>
      </p:sp>
      <p:sp>
        <p:nvSpPr>
          <p:cNvPr id="5" name="标题 1">
            <a:extLst>
              <a:ext uri="{FF2B5EF4-FFF2-40B4-BE49-F238E27FC236}">
                <a16:creationId xmlns:a16="http://schemas.microsoft.com/office/drawing/2014/main" id="{7861BA54-0325-40CF-9D07-93C4861091EE}"/>
              </a:ext>
            </a:extLst>
          </p:cNvPr>
          <p:cNvSpPr txBox="1">
            <a:spLocks/>
          </p:cNvSpPr>
          <p:nvPr/>
        </p:nvSpPr>
        <p:spPr>
          <a:xfrm>
            <a:off x="830510" y="1419894"/>
            <a:ext cx="10259735" cy="4787724"/>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457200" algn="l">
              <a:lnSpc>
                <a:spcPct val="150000"/>
              </a:lnSpc>
            </a:pPr>
            <a:r>
              <a:rPr lang="zh-CN" altLang="en-US" sz="2000" dirty="0">
                <a:latin typeface="宋体" panose="02010600030101010101" pitchFamily="2" charset="-122"/>
                <a:ea typeface="宋体" panose="02010600030101010101" pitchFamily="2" charset="-122"/>
                <a:cs typeface="Times New Roman" panose="02020603050405020304" pitchFamily="18" charset="0"/>
              </a:rPr>
              <a:t>选题：</a:t>
            </a:r>
            <a:r>
              <a:rPr lang="zh-CN" altLang="en-US" sz="2000" b="1" dirty="0">
                <a:solidFill>
                  <a:srgbClr val="FF0000"/>
                </a:solidFill>
                <a:latin typeface="宋体" panose="02010600030101010101" pitchFamily="2" charset="-122"/>
                <a:ea typeface="宋体" panose="02010600030101010101" pitchFamily="2" charset="-122"/>
                <a:cs typeface="Times New Roman" panose="02020603050405020304" pitchFamily="18" charset="0"/>
              </a:rPr>
              <a:t>注重积累</a:t>
            </a:r>
            <a:r>
              <a:rPr lang="zh-CN" altLang="en-US" sz="2000" dirty="0">
                <a:latin typeface="宋体" panose="02010600030101010101" pitchFamily="2" charset="-122"/>
                <a:ea typeface="宋体" panose="02010600030101010101" pitchFamily="2" charset="-122"/>
                <a:cs typeface="Times New Roman" panose="02020603050405020304" pitchFamily="18" charset="0"/>
              </a:rPr>
              <a:t>，</a:t>
            </a:r>
            <a:r>
              <a:rPr lang="zh-CN" altLang="en-US" sz="2000" b="1" dirty="0">
                <a:solidFill>
                  <a:srgbClr val="FF0000"/>
                </a:solidFill>
                <a:latin typeface="宋体" panose="02010600030101010101" pitchFamily="2" charset="-122"/>
                <a:ea typeface="宋体" panose="02010600030101010101" pitchFamily="2" charset="-122"/>
                <a:cs typeface="Times New Roman" panose="02020603050405020304" pitchFamily="18" charset="0"/>
              </a:rPr>
              <a:t>高度凝练</a:t>
            </a:r>
            <a:r>
              <a:rPr lang="zh-CN" altLang="en-US" sz="2000" dirty="0">
                <a:latin typeface="宋体" panose="02010600030101010101" pitchFamily="2" charset="-122"/>
                <a:ea typeface="宋体" panose="02010600030101010101" pitchFamily="2" charset="-122"/>
                <a:cs typeface="Times New Roman" panose="02020603050405020304" pitchFamily="18" charset="0"/>
              </a:rPr>
              <a:t>。</a:t>
            </a:r>
            <a:endParaRPr lang="en-US" altLang="zh-CN" sz="2000" dirty="0">
              <a:latin typeface="宋体" panose="02010600030101010101" pitchFamily="2" charset="-122"/>
              <a:ea typeface="宋体" panose="02010600030101010101" pitchFamily="2" charset="-122"/>
              <a:cs typeface="Times New Roman" panose="02020603050405020304" pitchFamily="18" charset="0"/>
            </a:endParaRPr>
          </a:p>
          <a:p>
            <a:pPr indent="457200" algn="l">
              <a:lnSpc>
                <a:spcPct val="150000"/>
              </a:lnSpc>
            </a:pPr>
            <a:r>
              <a:rPr lang="en-US" altLang="zh-CN" sz="2400" dirty="0">
                <a:latin typeface="宋体" panose="02010600030101010101" pitchFamily="2" charset="-122"/>
                <a:ea typeface="宋体" panose="02010600030101010101" pitchFamily="2" charset="-122"/>
                <a:cs typeface="Times New Roman" panose="02020603050405020304" pitchFamily="18" charset="0"/>
              </a:rPr>
              <a:t>※ </a:t>
            </a:r>
            <a:r>
              <a:rPr lang="zh-CN" altLang="en-US" sz="2400" dirty="0">
                <a:latin typeface="宋体" panose="02010600030101010101" pitchFamily="2" charset="-122"/>
                <a:ea typeface="宋体" panose="02010600030101010101" pitchFamily="2" charset="-122"/>
                <a:cs typeface="Times New Roman" panose="02020603050405020304" pitchFamily="18" charset="0"/>
              </a:rPr>
              <a:t>要紧紧围绕自己钻研的科研领域，选择积累较多、最有优势的领域前沿问题进行调研和构思；</a:t>
            </a:r>
          </a:p>
          <a:p>
            <a:pPr indent="457200" algn="l">
              <a:lnSpc>
                <a:spcPct val="150000"/>
              </a:lnSpc>
            </a:pPr>
            <a:r>
              <a:rPr lang="en-US" altLang="zh-CN" sz="2400" dirty="0">
                <a:latin typeface="宋体" panose="02010600030101010101" pitchFamily="2" charset="-122"/>
                <a:ea typeface="宋体" panose="02010600030101010101" pitchFamily="2" charset="-122"/>
                <a:cs typeface="Times New Roman" panose="02020603050405020304" pitchFamily="18" charset="0"/>
              </a:rPr>
              <a:t>※ </a:t>
            </a:r>
            <a:r>
              <a:rPr lang="zh-CN" altLang="en-US" sz="2400" dirty="0">
                <a:latin typeface="宋体" panose="02010600030101010101" pitchFamily="2" charset="-122"/>
                <a:ea typeface="宋体" panose="02010600030101010101" pitchFamily="2" charset="-122"/>
                <a:cs typeface="Times New Roman" panose="02020603050405020304" pitchFamily="18" charset="0"/>
              </a:rPr>
              <a:t>查阅相关文献，了解国内外本领域前沿动态，知晓该领域内专家关注的研究方向及亟待解决的问题；</a:t>
            </a:r>
          </a:p>
          <a:p>
            <a:pPr indent="457200" algn="l">
              <a:lnSpc>
                <a:spcPct val="150000"/>
              </a:lnSpc>
            </a:pPr>
            <a:r>
              <a:rPr lang="en-US" altLang="zh-CN" sz="2400" dirty="0">
                <a:latin typeface="宋体" panose="02010600030101010101" pitchFamily="2" charset="-122"/>
                <a:ea typeface="宋体" panose="02010600030101010101" pitchFamily="2" charset="-122"/>
                <a:cs typeface="Times New Roman" panose="02020603050405020304" pitchFamily="18" charset="0"/>
              </a:rPr>
              <a:t>※ </a:t>
            </a:r>
            <a:r>
              <a:rPr lang="zh-CN" altLang="en-US" sz="2400" dirty="0">
                <a:latin typeface="宋体" panose="02010600030101010101" pitchFamily="2" charset="-122"/>
                <a:ea typeface="宋体" panose="02010600030101010101" pitchFamily="2" charset="-122"/>
                <a:cs typeface="Times New Roman" panose="02020603050405020304" pitchFamily="18" charset="0"/>
              </a:rPr>
              <a:t>通过网站查询该学科领域近年来已获资助项目的研究方向，一方面可以避免重复，另一方面是更有针对性地分析准备申请的选题所处的层次，从而引申出能代表学科主流研究方向，且研究结果有望在高质量刊物上发表的研究选题。</a:t>
            </a:r>
            <a:endParaRPr lang="en-US" altLang="zh-CN" sz="2400" dirty="0">
              <a:latin typeface="宋体" panose="02010600030101010101" pitchFamily="2" charset="-122"/>
              <a:ea typeface="宋体" panose="02010600030101010101" pitchFamily="2" charset="-122"/>
              <a:cs typeface="Times New Roman" panose="02020603050405020304" pitchFamily="18" charset="0"/>
            </a:endParaRPr>
          </a:p>
        </p:txBody>
      </p:sp>
      <p:sp>
        <p:nvSpPr>
          <p:cNvPr id="3" name="对话气泡: 圆角矩形 2">
            <a:extLst>
              <a:ext uri="{FF2B5EF4-FFF2-40B4-BE49-F238E27FC236}">
                <a16:creationId xmlns:a16="http://schemas.microsoft.com/office/drawing/2014/main" id="{F1ED813D-F817-4B59-BB85-834BCFDB4A8D}"/>
              </a:ext>
            </a:extLst>
          </p:cNvPr>
          <p:cNvSpPr/>
          <p:nvPr/>
        </p:nvSpPr>
        <p:spPr>
          <a:xfrm>
            <a:off x="6452314" y="721454"/>
            <a:ext cx="4637931" cy="1308682"/>
          </a:xfrm>
          <a:prstGeom prst="wedgeRoundRectCallout">
            <a:avLst>
              <a:gd name="adj1" fmla="val -70473"/>
              <a:gd name="adj2" fmla="val 3677"/>
              <a:gd name="adj3" fmla="val 16667"/>
            </a:avLst>
          </a:prstGeom>
        </p:spPr>
        <p:style>
          <a:lnRef idx="3">
            <a:schemeClr val="lt1"/>
          </a:lnRef>
          <a:fillRef idx="1">
            <a:schemeClr val="accent3"/>
          </a:fillRef>
          <a:effectRef idx="1">
            <a:schemeClr val="accent3"/>
          </a:effectRef>
          <a:fontRef idx="minor">
            <a:schemeClr val="lt1"/>
          </a:fontRef>
        </p:style>
        <p:txBody>
          <a:bodyPr rtlCol="0" anchor="ctr"/>
          <a:lstStyle/>
          <a:p>
            <a:r>
              <a:rPr lang="zh-CN" altLang="en-US" b="1" dirty="0">
                <a:solidFill>
                  <a:srgbClr val="FF0000"/>
                </a:solidFill>
              </a:rPr>
              <a:t>有一定的工作基础和预产出成果苗头的选题，更容易得到评审专家的认可。</a:t>
            </a:r>
          </a:p>
        </p:txBody>
      </p:sp>
    </p:spTree>
    <p:extLst>
      <p:ext uri="{BB962C8B-B14F-4D97-AF65-F5344CB8AC3E}">
        <p14:creationId xmlns:p14="http://schemas.microsoft.com/office/powerpoint/2010/main" val="2454964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AA292F-984B-439F-A8F7-AD29B0E1DC5F}"/>
              </a:ext>
            </a:extLst>
          </p:cNvPr>
          <p:cNvSpPr>
            <a:spLocks noGrp="1"/>
          </p:cNvSpPr>
          <p:nvPr>
            <p:ph type="ctrTitle"/>
          </p:nvPr>
        </p:nvSpPr>
        <p:spPr>
          <a:xfrm>
            <a:off x="1384479" y="650382"/>
            <a:ext cx="7818243" cy="553792"/>
          </a:xfrm>
        </p:spPr>
        <p:txBody>
          <a:bodyPr anchor="ctr">
            <a:noAutofit/>
          </a:bodyPr>
          <a:lstStyle/>
          <a:p>
            <a:pPr algn="l">
              <a:lnSpc>
                <a:spcPct val="150000"/>
              </a:lnSpc>
            </a:pPr>
            <a:r>
              <a:rPr lang="en-US" altLang="zh-CN" sz="3200" b="1" dirty="0">
                <a:latin typeface="宋体" panose="02010600030101010101" pitchFamily="2" charset="-122"/>
                <a:ea typeface="宋体" panose="02010600030101010101" pitchFamily="2" charset="-122"/>
                <a:cs typeface="Times New Roman" panose="02020603050405020304" pitchFamily="18" charset="0"/>
              </a:rPr>
              <a:t>1.2</a:t>
            </a:r>
            <a:r>
              <a:rPr lang="zh-CN" altLang="en-US" sz="3200" b="1" dirty="0">
                <a:latin typeface="宋体" panose="02010600030101010101" pitchFamily="2" charset="-122"/>
                <a:ea typeface="宋体" panose="02010600030101010101" pitchFamily="2" charset="-122"/>
                <a:cs typeface="Times New Roman" panose="02020603050405020304" pitchFamily="18" charset="0"/>
              </a:rPr>
              <a:t>、全面熟悉申报要求，关注填报细节</a:t>
            </a:r>
          </a:p>
        </p:txBody>
      </p:sp>
      <p:sp>
        <p:nvSpPr>
          <p:cNvPr id="4" name="标题 1">
            <a:extLst>
              <a:ext uri="{FF2B5EF4-FFF2-40B4-BE49-F238E27FC236}">
                <a16:creationId xmlns:a16="http://schemas.microsoft.com/office/drawing/2014/main" id="{C2D549F6-6323-4CB6-B7DB-5D1B4CAE12A5}"/>
              </a:ext>
            </a:extLst>
          </p:cNvPr>
          <p:cNvSpPr txBox="1">
            <a:spLocks/>
          </p:cNvSpPr>
          <p:nvPr/>
        </p:nvSpPr>
        <p:spPr>
          <a:xfrm>
            <a:off x="1" y="0"/>
            <a:ext cx="12191999" cy="553792"/>
          </a:xfrm>
          <a:prstGeom prst="rect">
            <a:avLst/>
          </a:prstGeom>
          <a:solidFill>
            <a:srgbClr val="C5C5C5"/>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800" b="1" dirty="0">
                <a:solidFill>
                  <a:schemeClr val="accent5">
                    <a:lumMod val="50000"/>
                  </a:schemeClr>
                </a:solidFill>
                <a:latin typeface="Times New Roman" panose="02020603050405020304" pitchFamily="18" charset="0"/>
                <a:cs typeface="Times New Roman" panose="02020603050405020304" pitchFamily="18" charset="0"/>
              </a:rPr>
              <a:t>一、撰写申请书前期准备</a:t>
            </a:r>
          </a:p>
        </p:txBody>
      </p:sp>
      <p:sp>
        <p:nvSpPr>
          <p:cNvPr id="5" name="标题 1">
            <a:extLst>
              <a:ext uri="{FF2B5EF4-FFF2-40B4-BE49-F238E27FC236}">
                <a16:creationId xmlns:a16="http://schemas.microsoft.com/office/drawing/2014/main" id="{7861BA54-0325-40CF-9D07-93C4861091EE}"/>
              </a:ext>
            </a:extLst>
          </p:cNvPr>
          <p:cNvSpPr txBox="1">
            <a:spLocks/>
          </p:cNvSpPr>
          <p:nvPr/>
        </p:nvSpPr>
        <p:spPr>
          <a:xfrm>
            <a:off x="645952" y="1419894"/>
            <a:ext cx="11023133" cy="4787724"/>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457200" algn="l">
              <a:lnSpc>
                <a:spcPct val="150000"/>
              </a:lnSpc>
            </a:pPr>
            <a:r>
              <a:rPr lang="zh-CN" altLang="en-US" sz="2400" dirty="0">
                <a:latin typeface="宋体" panose="02010600030101010101" pitchFamily="2" charset="-122"/>
                <a:ea typeface="宋体" panose="02010600030101010101" pitchFamily="2" charset="-122"/>
                <a:cs typeface="Times New Roman" panose="02020603050405020304" pitchFamily="18" charset="0"/>
              </a:rPr>
              <a:t>申请人首先要认真浏览基金委官方网页，仔细阅读当年项目申请指南、填报说明及相关管理办法、规定等，了解相关动态，全面熟悉具体申报要求，关注填报细节。</a:t>
            </a:r>
            <a:endParaRPr lang="en-US" altLang="zh-CN" sz="2400" dirty="0">
              <a:latin typeface="宋体" panose="02010600030101010101" pitchFamily="2" charset="-122"/>
              <a:ea typeface="宋体" panose="02010600030101010101" pitchFamily="2" charset="-122"/>
              <a:cs typeface="Times New Roman" panose="02020603050405020304" pitchFamily="18" charset="0"/>
            </a:endParaRPr>
          </a:p>
        </p:txBody>
      </p:sp>
      <p:sp>
        <p:nvSpPr>
          <p:cNvPr id="6" name="标题 1">
            <a:extLst>
              <a:ext uri="{FF2B5EF4-FFF2-40B4-BE49-F238E27FC236}">
                <a16:creationId xmlns:a16="http://schemas.microsoft.com/office/drawing/2014/main" id="{A8FEBFD4-16E0-42D8-B7AB-1941A8C27470}"/>
              </a:ext>
            </a:extLst>
          </p:cNvPr>
          <p:cNvSpPr txBox="1">
            <a:spLocks/>
          </p:cNvSpPr>
          <p:nvPr/>
        </p:nvSpPr>
        <p:spPr>
          <a:xfrm>
            <a:off x="645952" y="3028426"/>
            <a:ext cx="11023133" cy="317919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457200" algn="l">
              <a:lnSpc>
                <a:spcPct val="150000"/>
              </a:lnSpc>
            </a:pPr>
            <a:r>
              <a:rPr lang="en-US" altLang="zh-CN" sz="2800" dirty="0">
                <a:latin typeface="宋体" panose="02010600030101010101" pitchFamily="2" charset="-122"/>
                <a:ea typeface="宋体" panose="02010600030101010101" pitchFamily="2" charset="-122"/>
                <a:cs typeface="Times New Roman" panose="02020603050405020304" pitchFamily="18" charset="0"/>
              </a:rPr>
              <a:t>※ </a:t>
            </a:r>
            <a:r>
              <a:rPr lang="zh-CN" altLang="en-US" sz="2800" dirty="0">
                <a:latin typeface="宋体" panose="02010600030101010101" pitchFamily="2" charset="-122"/>
                <a:ea typeface="宋体" panose="02010600030101010101" pitchFamily="2" charset="-122"/>
                <a:cs typeface="Times New Roman" panose="02020603050405020304" pitchFamily="18" charset="0"/>
              </a:rPr>
              <a:t>不同类型项目研究期限的</a:t>
            </a:r>
            <a:r>
              <a:rPr lang="zh-CN" altLang="en-US" sz="2800" dirty="0">
                <a:solidFill>
                  <a:srgbClr val="FF0000"/>
                </a:solidFill>
                <a:latin typeface="宋体" panose="02010600030101010101" pitchFamily="2" charset="-122"/>
                <a:ea typeface="宋体" panose="02010600030101010101" pitchFamily="2" charset="-122"/>
                <a:cs typeface="Times New Roman" panose="02020603050405020304" pitchFamily="18" charset="0"/>
              </a:rPr>
              <a:t>起止时间</a:t>
            </a:r>
            <a:r>
              <a:rPr lang="zh-CN" altLang="en-US" sz="2800" dirty="0">
                <a:latin typeface="宋体" panose="02010600030101010101" pitchFamily="2" charset="-122"/>
                <a:ea typeface="宋体" panose="02010600030101010101" pitchFamily="2" charset="-122"/>
                <a:cs typeface="Times New Roman" panose="02020603050405020304" pitchFamily="18" charset="0"/>
              </a:rPr>
              <a:t>；</a:t>
            </a:r>
          </a:p>
          <a:p>
            <a:pPr indent="457200" algn="l">
              <a:lnSpc>
                <a:spcPct val="150000"/>
              </a:lnSpc>
            </a:pPr>
            <a:r>
              <a:rPr lang="en-US" altLang="zh-CN" sz="2800" dirty="0">
                <a:latin typeface="宋体" panose="02010600030101010101" pitchFamily="2" charset="-122"/>
                <a:ea typeface="宋体" panose="02010600030101010101" pitchFamily="2" charset="-122"/>
                <a:cs typeface="Times New Roman" panose="02020603050405020304" pitchFamily="18" charset="0"/>
              </a:rPr>
              <a:t>※ </a:t>
            </a:r>
            <a:r>
              <a:rPr lang="zh-CN" altLang="en-US" sz="2800" dirty="0">
                <a:latin typeface="宋体" panose="02010600030101010101" pitchFamily="2" charset="-122"/>
                <a:ea typeface="宋体" panose="02010600030101010101" pitchFamily="2" charset="-122"/>
                <a:cs typeface="Times New Roman" panose="02020603050405020304" pitchFamily="18" charset="0"/>
              </a:rPr>
              <a:t>预算数据以“</a:t>
            </a:r>
            <a:r>
              <a:rPr lang="zh-CN" altLang="en-US" sz="2800" b="1" dirty="0">
                <a:latin typeface="宋体" panose="02010600030101010101" pitchFamily="2" charset="-122"/>
                <a:ea typeface="宋体" panose="02010600030101010101" pitchFamily="2" charset="-122"/>
                <a:cs typeface="Times New Roman" panose="02020603050405020304" pitchFamily="18" charset="0"/>
              </a:rPr>
              <a:t>万元</a:t>
            </a:r>
            <a:r>
              <a:rPr lang="zh-CN" altLang="en-US" sz="2800" dirty="0">
                <a:latin typeface="宋体" panose="02010600030101010101" pitchFamily="2" charset="-122"/>
                <a:ea typeface="宋体" panose="02010600030101010101" pitchFamily="2" charset="-122"/>
                <a:cs typeface="Times New Roman" panose="02020603050405020304" pitchFamily="18" charset="0"/>
              </a:rPr>
              <a:t>”为单位且</a:t>
            </a:r>
            <a:r>
              <a:rPr lang="zh-CN" altLang="en-US" sz="2800" dirty="0">
                <a:solidFill>
                  <a:srgbClr val="FF0000"/>
                </a:solidFill>
                <a:latin typeface="宋体" panose="02010600030101010101" pitchFamily="2" charset="-122"/>
                <a:ea typeface="宋体" panose="02010600030101010101" pitchFamily="2" charset="-122"/>
                <a:cs typeface="Times New Roman" panose="02020603050405020304" pitchFamily="18" charset="0"/>
              </a:rPr>
              <a:t>保留两位小数</a:t>
            </a:r>
            <a:r>
              <a:rPr lang="zh-CN" altLang="en-US" sz="2800" dirty="0">
                <a:latin typeface="宋体" panose="02010600030101010101" pitchFamily="2" charset="-122"/>
                <a:ea typeface="宋体" panose="02010600030101010101" pitchFamily="2" charset="-122"/>
                <a:cs typeface="Times New Roman" panose="02020603050405020304" pitchFamily="18" charset="0"/>
              </a:rPr>
              <a:t>，各类标准和单价     </a:t>
            </a:r>
            <a:r>
              <a:rPr lang="zh-CN" altLang="en-US" sz="2800" dirty="0">
                <a:solidFill>
                  <a:srgbClr val="FF0000"/>
                </a:solidFill>
                <a:latin typeface="宋体" panose="02010600030101010101" pitchFamily="2" charset="-122"/>
                <a:ea typeface="宋体" panose="02010600030101010101" pitchFamily="2" charset="-122"/>
                <a:cs typeface="Times New Roman" panose="02020603050405020304" pitchFamily="18" charset="0"/>
              </a:rPr>
              <a:t>以“元”为单位，精确到个位</a:t>
            </a:r>
            <a:r>
              <a:rPr lang="zh-CN" altLang="en-US" sz="2800" dirty="0">
                <a:latin typeface="宋体" panose="02010600030101010101" pitchFamily="2" charset="-122"/>
                <a:ea typeface="宋体" panose="02010600030101010101" pitchFamily="2" charset="-122"/>
                <a:cs typeface="Times New Roman" panose="02020603050405020304" pitchFamily="18" charset="0"/>
              </a:rPr>
              <a:t>；</a:t>
            </a:r>
          </a:p>
          <a:p>
            <a:pPr indent="457200" algn="l">
              <a:lnSpc>
                <a:spcPct val="150000"/>
              </a:lnSpc>
            </a:pPr>
            <a:r>
              <a:rPr lang="en-US" altLang="zh-CN" sz="2800" dirty="0">
                <a:latin typeface="宋体" panose="02010600030101010101" pitchFamily="2" charset="-122"/>
                <a:ea typeface="宋体" panose="02010600030101010101" pitchFamily="2" charset="-122"/>
                <a:cs typeface="Times New Roman" panose="02020603050405020304" pitchFamily="18" charset="0"/>
              </a:rPr>
              <a:t>※ 2019</a:t>
            </a:r>
            <a:r>
              <a:rPr lang="zh-CN" altLang="en-US" sz="2800" dirty="0">
                <a:latin typeface="宋体" panose="02010600030101010101" pitchFamily="2" charset="-122"/>
                <a:ea typeface="宋体" panose="02010600030101010101" pitchFamily="2" charset="-122"/>
                <a:cs typeface="Times New Roman" panose="02020603050405020304" pitchFamily="18" charset="0"/>
              </a:rPr>
              <a:t>年</a:t>
            </a:r>
            <a:r>
              <a:rPr lang="zh-CN" altLang="en-US" sz="2800" dirty="0">
                <a:solidFill>
                  <a:srgbClr val="FF0000"/>
                </a:solidFill>
                <a:latin typeface="宋体" panose="02010600030101010101" pitchFamily="2" charset="-122"/>
                <a:ea typeface="宋体" panose="02010600030101010101" pitchFamily="2" charset="-122"/>
                <a:cs typeface="Times New Roman" panose="02020603050405020304" pitchFamily="18" charset="0"/>
              </a:rPr>
              <a:t>代表性论著数目减少至</a:t>
            </a:r>
            <a:r>
              <a:rPr lang="en-US" altLang="zh-CN" sz="2800" b="1" dirty="0">
                <a:solidFill>
                  <a:srgbClr val="FF0000"/>
                </a:solidFill>
                <a:latin typeface="宋体" panose="02010600030101010101" pitchFamily="2" charset="-122"/>
                <a:ea typeface="宋体" panose="02010600030101010101" pitchFamily="2" charset="-122"/>
                <a:cs typeface="Times New Roman" panose="02020603050405020304" pitchFamily="18" charset="0"/>
              </a:rPr>
              <a:t>5</a:t>
            </a:r>
            <a:r>
              <a:rPr lang="zh-CN" altLang="en-US" sz="2800" b="1" dirty="0">
                <a:solidFill>
                  <a:srgbClr val="FF0000"/>
                </a:solidFill>
                <a:latin typeface="宋体" panose="02010600030101010101" pitchFamily="2" charset="-122"/>
                <a:ea typeface="宋体" panose="02010600030101010101" pitchFamily="2" charset="-122"/>
                <a:cs typeface="Times New Roman" panose="02020603050405020304" pitchFamily="18" charset="0"/>
              </a:rPr>
              <a:t>篇</a:t>
            </a:r>
            <a:r>
              <a:rPr lang="zh-CN" altLang="en-US" sz="2800" dirty="0">
                <a:latin typeface="宋体" panose="02010600030101010101" pitchFamily="2" charset="-122"/>
                <a:ea typeface="宋体" panose="02010600030101010101" pitchFamily="2" charset="-122"/>
                <a:cs typeface="Times New Roman" panose="02020603050405020304" pitchFamily="18" charset="0"/>
              </a:rPr>
              <a:t>，论著之外的</a:t>
            </a:r>
            <a:r>
              <a:rPr lang="zh-CN" altLang="en-US" sz="2800" dirty="0">
                <a:solidFill>
                  <a:srgbClr val="FF0000"/>
                </a:solidFill>
                <a:latin typeface="宋体" panose="02010600030101010101" pitchFamily="2" charset="-122"/>
                <a:ea typeface="宋体" panose="02010600030101010101" pitchFamily="2" charset="-122"/>
                <a:cs typeface="Times New Roman" panose="02020603050405020304" pitchFamily="18" charset="0"/>
              </a:rPr>
              <a:t>代表性研究成果和学术奖励数目设置上限为</a:t>
            </a:r>
            <a:r>
              <a:rPr lang="en-US" altLang="zh-CN" sz="2800" b="1" dirty="0">
                <a:solidFill>
                  <a:srgbClr val="FF0000"/>
                </a:solidFill>
                <a:latin typeface="宋体" panose="02010600030101010101" pitchFamily="2" charset="-122"/>
                <a:ea typeface="宋体" panose="02010600030101010101" pitchFamily="2" charset="-122"/>
                <a:cs typeface="Times New Roman" panose="02020603050405020304" pitchFamily="18" charset="0"/>
              </a:rPr>
              <a:t>10</a:t>
            </a:r>
            <a:r>
              <a:rPr lang="zh-CN" altLang="en-US" sz="2800" b="1" dirty="0">
                <a:solidFill>
                  <a:srgbClr val="FF0000"/>
                </a:solidFill>
                <a:latin typeface="宋体" panose="02010600030101010101" pitchFamily="2" charset="-122"/>
                <a:ea typeface="宋体" panose="02010600030101010101" pitchFamily="2" charset="-122"/>
                <a:cs typeface="Times New Roman" panose="02020603050405020304" pitchFamily="18" charset="0"/>
              </a:rPr>
              <a:t>项</a:t>
            </a:r>
            <a:r>
              <a:rPr lang="zh-CN" altLang="en-US" sz="2800" dirty="0">
                <a:latin typeface="宋体" panose="02010600030101010101" pitchFamily="2" charset="-122"/>
                <a:ea typeface="宋体" panose="02010600030101010101" pitchFamily="2" charset="-122"/>
                <a:cs typeface="Times New Roman" panose="02020603050405020304" pitchFamily="18" charset="0"/>
              </a:rPr>
              <a:t>；</a:t>
            </a:r>
          </a:p>
        </p:txBody>
      </p:sp>
    </p:spTree>
    <p:extLst>
      <p:ext uri="{BB962C8B-B14F-4D97-AF65-F5344CB8AC3E}">
        <p14:creationId xmlns:p14="http://schemas.microsoft.com/office/powerpoint/2010/main" val="3487122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 name="矩形 21">
            <a:extLst>
              <a:ext uri="{FF2B5EF4-FFF2-40B4-BE49-F238E27FC236}">
                <a16:creationId xmlns:a16="http://schemas.microsoft.com/office/drawing/2014/main" id="{4B2D59AC-C54C-4B5B-A0B9-930E5F4A0CD6}"/>
              </a:ext>
            </a:extLst>
          </p:cNvPr>
          <p:cNvSpPr>
            <a:spLocks noChangeArrowheads="1"/>
          </p:cNvSpPr>
          <p:nvPr/>
        </p:nvSpPr>
        <p:spPr bwMode="auto">
          <a:xfrm>
            <a:off x="1174459" y="2767280"/>
            <a:ext cx="984028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pPr>
            <a:r>
              <a:rPr lang="zh-CN" altLang="en-US" sz="4800" dirty="0">
                <a:latin typeface="微软雅黑" panose="020B0503020204020204" pitchFamily="34" charset="-122"/>
                <a:ea typeface="微软雅黑" panose="020B0503020204020204" pitchFamily="34" charset="-122"/>
              </a:rPr>
              <a:t>二、基本信息的填写</a:t>
            </a:r>
            <a:endParaRPr lang="en-US" altLang="zh-CN" sz="4800" dirty="0">
              <a:latin typeface="微软雅黑" panose="020B0503020204020204" pitchFamily="34" charset="-122"/>
              <a:ea typeface="微软雅黑" panose="020B0503020204020204" pitchFamily="34" charset="-122"/>
            </a:endParaRPr>
          </a:p>
          <a:p>
            <a:pPr eaLnBrk="1" hangingPunct="1">
              <a:spcBef>
                <a:spcPct val="0"/>
              </a:spcBef>
              <a:buFontTx/>
              <a:buNone/>
            </a:pPr>
            <a:r>
              <a:rPr lang="zh-CN" altLang="en-US" sz="4800" dirty="0">
                <a:latin typeface="微软雅黑" panose="020B0503020204020204" pitchFamily="34" charset="-122"/>
                <a:ea typeface="微软雅黑" panose="020B0503020204020204" pitchFamily="34" charset="-122"/>
              </a:rPr>
              <a:t>         （以面上项目申请书格式为例）</a:t>
            </a:r>
          </a:p>
        </p:txBody>
      </p:sp>
    </p:spTree>
    <p:extLst>
      <p:ext uri="{BB962C8B-B14F-4D97-AF65-F5344CB8AC3E}">
        <p14:creationId xmlns:p14="http://schemas.microsoft.com/office/powerpoint/2010/main" val="3516218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AA292F-984B-439F-A8F7-AD29B0E1DC5F}"/>
              </a:ext>
            </a:extLst>
          </p:cNvPr>
          <p:cNvSpPr>
            <a:spLocks noGrp="1"/>
          </p:cNvSpPr>
          <p:nvPr>
            <p:ph type="ctrTitle"/>
          </p:nvPr>
        </p:nvSpPr>
        <p:spPr>
          <a:xfrm>
            <a:off x="1384480" y="650382"/>
            <a:ext cx="4309932" cy="553792"/>
          </a:xfrm>
        </p:spPr>
        <p:txBody>
          <a:bodyPr anchor="ctr">
            <a:noAutofit/>
          </a:bodyPr>
          <a:lstStyle/>
          <a:p>
            <a:pPr algn="l">
              <a:lnSpc>
                <a:spcPct val="150000"/>
              </a:lnSpc>
            </a:pPr>
            <a:r>
              <a:rPr lang="en-US" altLang="zh-CN" sz="3200" b="1" dirty="0">
                <a:latin typeface="宋体" panose="02010600030101010101" pitchFamily="2" charset="-122"/>
                <a:ea typeface="宋体" panose="02010600030101010101" pitchFamily="2" charset="-122"/>
                <a:cs typeface="Times New Roman" panose="02020603050405020304" pitchFamily="18" charset="0"/>
              </a:rPr>
              <a:t>2.1</a:t>
            </a:r>
            <a:r>
              <a:rPr lang="zh-CN" altLang="en-US" sz="3200" b="1" dirty="0">
                <a:latin typeface="宋体" panose="02010600030101010101" pitchFamily="2" charset="-122"/>
                <a:ea typeface="宋体" panose="02010600030101010101" pitchFamily="2" charset="-122"/>
                <a:cs typeface="Times New Roman" panose="02020603050405020304" pitchFamily="18" charset="0"/>
              </a:rPr>
              <a:t>、项目名称</a:t>
            </a:r>
          </a:p>
        </p:txBody>
      </p:sp>
      <p:sp>
        <p:nvSpPr>
          <p:cNvPr id="4" name="标题 1">
            <a:extLst>
              <a:ext uri="{FF2B5EF4-FFF2-40B4-BE49-F238E27FC236}">
                <a16:creationId xmlns:a16="http://schemas.microsoft.com/office/drawing/2014/main" id="{C2D549F6-6323-4CB6-B7DB-5D1B4CAE12A5}"/>
              </a:ext>
            </a:extLst>
          </p:cNvPr>
          <p:cNvSpPr txBox="1">
            <a:spLocks/>
          </p:cNvSpPr>
          <p:nvPr/>
        </p:nvSpPr>
        <p:spPr>
          <a:xfrm>
            <a:off x="1" y="0"/>
            <a:ext cx="12191999" cy="553792"/>
          </a:xfrm>
          <a:prstGeom prst="rect">
            <a:avLst/>
          </a:prstGeom>
          <a:solidFill>
            <a:srgbClr val="C5C5C5"/>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1800" b="1" dirty="0">
                <a:solidFill>
                  <a:schemeClr val="accent5">
                    <a:lumMod val="50000"/>
                  </a:schemeClr>
                </a:solidFill>
                <a:latin typeface="Times New Roman" panose="02020603050405020304" pitchFamily="18" charset="0"/>
                <a:cs typeface="Times New Roman" panose="02020603050405020304" pitchFamily="18" charset="0"/>
              </a:rPr>
              <a:t>二、基本信息的填写（以面上项目申请书格式为例）</a:t>
            </a:r>
          </a:p>
        </p:txBody>
      </p:sp>
      <p:sp>
        <p:nvSpPr>
          <p:cNvPr id="5" name="标题 1">
            <a:extLst>
              <a:ext uri="{FF2B5EF4-FFF2-40B4-BE49-F238E27FC236}">
                <a16:creationId xmlns:a16="http://schemas.microsoft.com/office/drawing/2014/main" id="{7861BA54-0325-40CF-9D07-93C4861091EE}"/>
              </a:ext>
            </a:extLst>
          </p:cNvPr>
          <p:cNvSpPr txBox="1">
            <a:spLocks/>
          </p:cNvSpPr>
          <p:nvPr/>
        </p:nvSpPr>
        <p:spPr>
          <a:xfrm>
            <a:off x="570451" y="1419894"/>
            <a:ext cx="10805021" cy="4720847"/>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457200" algn="l">
              <a:lnSpc>
                <a:spcPct val="150000"/>
              </a:lnSpc>
            </a:pPr>
            <a:r>
              <a:rPr lang="zh-CN" altLang="en-US" sz="2800" b="1" dirty="0">
                <a:latin typeface="宋体" panose="02010600030101010101" pitchFamily="2" charset="-122"/>
                <a:ea typeface="宋体" panose="02010600030101010101" pitchFamily="2" charset="-122"/>
                <a:cs typeface="Times New Roman" panose="02020603050405020304" pitchFamily="18" charset="0"/>
              </a:rPr>
              <a:t>“项目名称”</a:t>
            </a:r>
            <a:r>
              <a:rPr lang="zh-CN" altLang="en-US" sz="2800" dirty="0">
                <a:latin typeface="宋体" panose="02010600030101010101" pitchFamily="2" charset="-122"/>
                <a:ea typeface="宋体" panose="02010600030101010101" pitchFamily="2" charset="-122"/>
                <a:cs typeface="Times New Roman" panose="02020603050405020304" pitchFamily="18" charset="0"/>
              </a:rPr>
              <a:t>是项目学术思想的高度浓缩和集中体现，同时也是学术水平的直接反映。</a:t>
            </a:r>
          </a:p>
          <a:p>
            <a:pPr indent="457200" algn="l">
              <a:lnSpc>
                <a:spcPct val="150000"/>
              </a:lnSpc>
            </a:pPr>
            <a:r>
              <a:rPr lang="zh-CN" altLang="en-US" sz="2800" b="1" dirty="0">
                <a:solidFill>
                  <a:srgbClr val="FF0000"/>
                </a:solidFill>
                <a:latin typeface="宋体" panose="02010600030101010101" pitchFamily="2" charset="-122"/>
                <a:ea typeface="宋体" panose="02010600030101010101" pitchFamily="2" charset="-122"/>
                <a:cs typeface="Times New Roman" panose="02020603050405020304" pitchFamily="18" charset="0"/>
              </a:rPr>
              <a:t>项目名称</a:t>
            </a:r>
            <a:r>
              <a:rPr lang="zh-CN" altLang="en-US" sz="28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要长度适中，通常</a:t>
            </a:r>
            <a:r>
              <a:rPr lang="en-US" altLang="zh-CN" sz="28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20~25</a:t>
            </a:r>
            <a:r>
              <a:rPr lang="zh-CN" altLang="en-US" sz="28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字。</a:t>
            </a:r>
            <a:r>
              <a:rPr lang="zh-CN" altLang="en-US" sz="2800" dirty="0">
                <a:latin typeface="Times New Roman" panose="02020603050405020304" pitchFamily="18" charset="0"/>
                <a:ea typeface="宋体" panose="02010600030101010101" pitchFamily="2" charset="-122"/>
                <a:cs typeface="Times New Roman" panose="02020603050405020304" pitchFamily="18" charset="0"/>
              </a:rPr>
              <a:t>字数太多，显得</a:t>
            </a:r>
            <a:r>
              <a:rPr lang="zh-CN" altLang="en-US" sz="2800" dirty="0">
                <a:latin typeface="宋体" panose="02010600030101010101" pitchFamily="2" charset="-122"/>
                <a:ea typeface="宋体" panose="02010600030101010101" pitchFamily="2" charset="-122"/>
                <a:cs typeface="Times New Roman" panose="02020603050405020304" pitchFamily="18" charset="0"/>
              </a:rPr>
              <a:t>重复、啰嗦；字数太少，可能因缺乏必须的限定词导致研究范围不具体。</a:t>
            </a:r>
          </a:p>
          <a:p>
            <a:pPr indent="457200" algn="l">
              <a:lnSpc>
                <a:spcPct val="150000"/>
              </a:lnSpc>
            </a:pPr>
            <a:r>
              <a:rPr lang="zh-CN" altLang="en-US" sz="2800" dirty="0">
                <a:solidFill>
                  <a:srgbClr val="FF0000"/>
                </a:solidFill>
                <a:latin typeface="宋体" panose="02010600030101010101" pitchFamily="2" charset="-122"/>
                <a:ea typeface="宋体" panose="02010600030101010101" pitchFamily="2" charset="-122"/>
                <a:cs typeface="Times New Roman" panose="02020603050405020304" pitchFamily="18" charset="0"/>
              </a:rPr>
              <a:t>用词准确、简洁，清楚表达最重要和最鲜明信息，突出体现选题新颖性和创新性。</a:t>
            </a:r>
          </a:p>
        </p:txBody>
      </p:sp>
    </p:spTree>
    <p:extLst>
      <p:ext uri="{BB962C8B-B14F-4D97-AF65-F5344CB8AC3E}">
        <p14:creationId xmlns:p14="http://schemas.microsoft.com/office/powerpoint/2010/main" val="192689951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2228</TotalTime>
  <Words>4209</Words>
  <Application>Microsoft Office PowerPoint</Application>
  <PresentationFormat>宽屏</PresentationFormat>
  <Paragraphs>148</Paragraphs>
  <Slides>37</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37</vt:i4>
      </vt:variant>
    </vt:vector>
  </HeadingPairs>
  <TitlesOfParts>
    <vt:vector size="47" baseType="lpstr">
      <vt:lpstr>等线</vt:lpstr>
      <vt:lpstr>等线 Light</vt:lpstr>
      <vt:lpstr>汉仪楷体简</vt:lpstr>
      <vt:lpstr>楷体</vt:lpstr>
      <vt:lpstr>宋体</vt:lpstr>
      <vt:lpstr>微软雅黑</vt:lpstr>
      <vt:lpstr>Arial</vt:lpstr>
      <vt:lpstr>Times New Roman</vt:lpstr>
      <vt:lpstr>Wingdings</vt:lpstr>
      <vt:lpstr>Office 主题​​</vt:lpstr>
      <vt:lpstr>2021年国家自然科学基金项目申请书撰写要点</vt:lpstr>
      <vt:lpstr>每年，国家自然科学基金委员会在项目申请截止后45日内完成申请材料形式审查，形式审查内容涉及近30个方面，主要包括：申请资格、申请书格式、申请书内容完整性等各个细节。</vt:lpstr>
      <vt:lpstr>PowerPoint 演示文稿</vt:lpstr>
      <vt:lpstr>PowerPoint 演示文稿</vt:lpstr>
      <vt:lpstr>1.1、注重学术积累，高度凝练选题</vt:lpstr>
      <vt:lpstr>1.1、注重学术积累，高度凝练选题</vt:lpstr>
      <vt:lpstr>1.2、全面熟悉申报要求，关注填报细节</vt:lpstr>
      <vt:lpstr>PowerPoint 演示文稿</vt:lpstr>
      <vt:lpstr>2.1、项目名称</vt:lpstr>
      <vt:lpstr>2.2、申请代码和关键词</vt:lpstr>
      <vt:lpstr>2.3、中英文摘要</vt:lpstr>
      <vt:lpstr>2.4、主要参与者</vt:lpstr>
      <vt:lpstr>2.4、主要参与者</vt:lpstr>
      <vt:lpstr>2.5、资金预算表</vt:lpstr>
      <vt:lpstr>2.5、资金预算表</vt:lpstr>
      <vt:lpstr>2.6、其他需要注意的细节</vt:lpstr>
      <vt:lpstr>2.6、其他需要注意的细节</vt:lpstr>
      <vt:lpstr>PowerPoint 演示文稿</vt:lpstr>
      <vt:lpstr>PowerPoint 演示文稿</vt:lpstr>
      <vt:lpstr>3.1、立项依据和参考文献</vt:lpstr>
      <vt:lpstr>3.1、立项依据和参考文献</vt:lpstr>
      <vt:lpstr>3.2、研究目标、研究内容和关键科学问题</vt:lpstr>
      <vt:lpstr>3.2、研究目标、研究内容和关键科学问题</vt:lpstr>
      <vt:lpstr>3.3、研究方案、可行性分析</vt:lpstr>
      <vt:lpstr>3.3、研究方案、可行性分析</vt:lpstr>
      <vt:lpstr>3.4、项目的特色与创新之处</vt:lpstr>
      <vt:lpstr>3.5、年度研究计划及预期研究结果</vt:lpstr>
      <vt:lpstr>3.6、研究基础和工作条件</vt:lpstr>
      <vt:lpstr>3.7、其他需要注意的细节</vt:lpstr>
      <vt:lpstr>3.7、其他需要注意的细节</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2021年国基金标书撰写 要点详述</dc:title>
  <dc:creator>klein814619077@qq.com</dc:creator>
  <cp:lastModifiedBy>Administrator</cp:lastModifiedBy>
  <cp:revision>54</cp:revision>
  <dcterms:created xsi:type="dcterms:W3CDTF">2020-12-25T00:48:18Z</dcterms:created>
  <dcterms:modified xsi:type="dcterms:W3CDTF">2021-01-13T09:24:34Z</dcterms:modified>
</cp:coreProperties>
</file>