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1"/>
  </p:notesMasterIdLst>
  <p:sldIdLst>
    <p:sldId id="337" r:id="rId2"/>
    <p:sldId id="366" r:id="rId3"/>
    <p:sldId id="362" r:id="rId4"/>
    <p:sldId id="410" r:id="rId5"/>
    <p:sldId id="412" r:id="rId6"/>
    <p:sldId id="484" r:id="rId7"/>
    <p:sldId id="482" r:id="rId8"/>
    <p:sldId id="413" r:id="rId9"/>
    <p:sldId id="483" r:id="rId1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19D"/>
    <a:srgbClr val="FF9900"/>
    <a:srgbClr val="067C0C"/>
    <a:srgbClr val="133FCB"/>
    <a:srgbClr val="08A810"/>
    <a:srgbClr val="045408"/>
    <a:srgbClr val="FF0000"/>
    <a:srgbClr val="DE0000"/>
    <a:srgbClr val="AC00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607" autoAdjust="0"/>
    <p:restoredTop sz="94651" autoAdjust="0"/>
  </p:normalViewPr>
  <p:slideViewPr>
    <p:cSldViewPr>
      <p:cViewPr>
        <p:scale>
          <a:sx n="90" d="100"/>
          <a:sy n="90" d="100"/>
        </p:scale>
        <p:origin x="-1284" y="-450"/>
      </p:cViewPr>
      <p:guideLst>
        <p:guide orient="horz" pos="1384"/>
        <p:guide orient="horz" pos="392"/>
        <p:guide orient="horz" pos="2406"/>
        <p:guide orient="horz" pos="2660"/>
        <p:guide orient="horz" pos="3048"/>
        <p:guide pos="230"/>
        <p:guide pos="290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2814"/>
        <p:guide pos="217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YC9R%%IL`)%}FTZ1J12`X5R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8890" y="-25400"/>
            <a:ext cx="12242800" cy="8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46"/>
          <p:cNvCxnSpPr>
            <a:cxnSpLocks noChangeShapeType="1"/>
          </p:cNvCxnSpPr>
          <p:nvPr userDrawn="1"/>
        </p:nvCxnSpPr>
        <p:spPr bwMode="auto">
          <a:xfrm flipH="1">
            <a:off x="611560" y="644526"/>
            <a:ext cx="8280920" cy="0"/>
          </a:xfrm>
          <a:prstGeom prst="line">
            <a:avLst/>
          </a:prstGeom>
          <a:noFill/>
          <a:ln w="19050" cmpd="sng">
            <a:solidFill>
              <a:srgbClr val="007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193"/>
          <p:cNvSpPr>
            <a:spLocks noEditPoints="1"/>
          </p:cNvSpPr>
          <p:nvPr userDrawn="1"/>
        </p:nvSpPr>
        <p:spPr bwMode="auto">
          <a:xfrm>
            <a:off x="106735" y="114771"/>
            <a:ext cx="514350" cy="503238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290" name="图片 3" descr="YC9R%%IL`)%}FTZ1J12`X5R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1115" y="-43180"/>
            <a:ext cx="9081770" cy="75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22310" y="4375785"/>
            <a:ext cx="79057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xmlns="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813" y="836573"/>
            <a:ext cx="7376175" cy="3688088"/>
          </a:xfrm>
          <a:prstGeom prst="rect">
            <a:avLst/>
          </a:prstGeom>
        </p:spPr>
      </p:pic>
      <p:pic>
        <p:nvPicPr>
          <p:cNvPr id="61" name="网络歌手-仙境(伴奏)_背景音乐(网络歌手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32037" y="-5567"/>
            <a:ext cx="417077" cy="417077"/>
          </a:xfrm>
          <a:prstGeom prst="rect">
            <a:avLst/>
          </a:prstGeom>
        </p:spPr>
      </p:pic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2555776" y="1751498"/>
            <a:ext cx="5256584" cy="52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200" i="0" dirty="0" smtClean="0">
                <a:solidFill>
                  <a:srgbClr val="0070C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药物作用的两重性</a:t>
            </a:r>
            <a:endParaRPr lang="zh-CN" altLang="en-US" sz="3200" i="0" dirty="0">
              <a:solidFill>
                <a:srgbClr val="0070C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3032077" y="2436762"/>
            <a:ext cx="4320481" cy="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515183" y="2968056"/>
            <a:ext cx="381341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b="0" dirty="0" smtClean="0">
                <a:latin typeface="方正黑体简体" pitchFamily="2" charset="-122"/>
                <a:ea typeface="方正黑体简体" pitchFamily="2" charset="-122"/>
              </a:rPr>
              <a:t>    </a:t>
            </a:r>
            <a:r>
              <a:rPr lang="zh-CN" altLang="en-US" sz="2400" b="0" dirty="0" smtClean="0">
                <a:latin typeface="方正黑体简体" pitchFamily="2" charset="-122"/>
                <a:ea typeface="方正黑体简体" pitchFamily="2" charset="-122"/>
              </a:rPr>
              <a:t>主讲：魏菊香</a:t>
            </a:r>
            <a:endParaRPr lang="en-US" altLang="zh-CN" sz="2400" b="0" dirty="0" smtClean="0">
              <a:latin typeface="方正黑体简体" pitchFamily="2" charset="-122"/>
              <a:ea typeface="方正黑体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13" grpId="0" bldLvl="0" autoUpdateAnimBg="0"/>
      <p:bldP spid="13" grpId="1" bldLvl="0" autoUpdateAnimBg="0"/>
      <p:bldP spid="13" grpId="2" bldLvl="0" autoUpdateAnimBg="0"/>
      <p:bldP spid="13" grpId="3" bldLvl="0" autoUpdateAnimBg="0"/>
      <p:bldP spid="13" grpId="4"/>
      <p:bldP spid="13" grpId="5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0" r="5611"/>
          <a:stretch>
            <a:fillRect/>
          </a:stretch>
        </p:blipFill>
        <p:spPr bwMode="auto">
          <a:xfrm>
            <a:off x="0" y="0"/>
            <a:ext cx="9144000" cy="51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平行四边形 23"/>
          <p:cNvSpPr>
            <a:spLocks noChangeArrowheads="1"/>
          </p:cNvSpPr>
          <p:nvPr/>
        </p:nvSpPr>
        <p:spPr bwMode="auto">
          <a:xfrm>
            <a:off x="3857620" y="0"/>
            <a:ext cx="4667250" cy="5179219"/>
          </a:xfrm>
          <a:prstGeom prst="parallelogram">
            <a:avLst>
              <a:gd name="adj" fmla="val 30856"/>
            </a:avLst>
          </a:prstGeom>
          <a:solidFill>
            <a:srgbClr val="1BB3FE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等腰三角形 30"/>
          <p:cNvSpPr>
            <a:spLocks noChangeArrowheads="1"/>
          </p:cNvSpPr>
          <p:nvPr/>
        </p:nvSpPr>
        <p:spPr bwMode="auto">
          <a:xfrm rot="13729855">
            <a:off x="6994327" y="-254992"/>
            <a:ext cx="1546622" cy="1778000"/>
          </a:xfrm>
          <a:prstGeom prst="triangle">
            <a:avLst>
              <a:gd name="adj" fmla="val 50000"/>
            </a:avLst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等腰三角形 33"/>
          <p:cNvSpPr>
            <a:spLocks noChangeArrowheads="1"/>
          </p:cNvSpPr>
          <p:nvPr/>
        </p:nvSpPr>
        <p:spPr bwMode="auto">
          <a:xfrm rot="13729855">
            <a:off x="8370491" y="1213530"/>
            <a:ext cx="350044" cy="4032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等腰三角形 24"/>
          <p:cNvSpPr>
            <a:spLocks noChangeArrowheads="1"/>
          </p:cNvSpPr>
          <p:nvPr/>
        </p:nvSpPr>
        <p:spPr bwMode="auto">
          <a:xfrm rot="13729855">
            <a:off x="6382941" y="215107"/>
            <a:ext cx="607219" cy="698500"/>
          </a:xfrm>
          <a:prstGeom prst="triangle">
            <a:avLst>
              <a:gd name="adj" fmla="val 50000"/>
            </a:avLst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14876" y="1785932"/>
            <a:ext cx="3258120" cy="595646"/>
            <a:chOff x="4770264" y="1184920"/>
            <a:chExt cx="3258120" cy="524089"/>
          </a:xfrm>
        </p:grpSpPr>
        <p:sp>
          <p:nvSpPr>
            <p:cNvPr id="38" name="文本框 25"/>
            <p:cNvSpPr txBox="1">
              <a:spLocks noChangeArrowheads="1"/>
            </p:cNvSpPr>
            <p:nvPr/>
          </p:nvSpPr>
          <p:spPr bwMode="auto">
            <a:xfrm>
              <a:off x="5343922" y="1194485"/>
              <a:ext cx="2684462" cy="51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2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防治作用</a:t>
              </a:r>
              <a:endPara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文本框 5"/>
            <p:cNvSpPr txBox="1">
              <a:spLocks noChangeArrowheads="1"/>
            </p:cNvSpPr>
            <p:nvPr/>
          </p:nvSpPr>
          <p:spPr bwMode="auto">
            <a:xfrm>
              <a:off x="4770264" y="1184920"/>
              <a:ext cx="711200" cy="51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72000" y="2778711"/>
            <a:ext cx="3258122" cy="592128"/>
            <a:chOff x="4489276" y="1958865"/>
            <a:chExt cx="3258122" cy="592128"/>
          </a:xfrm>
        </p:grpSpPr>
        <p:sp>
          <p:nvSpPr>
            <p:cNvPr id="39" name="文本框 26"/>
            <p:cNvSpPr txBox="1">
              <a:spLocks noChangeArrowheads="1"/>
            </p:cNvSpPr>
            <p:nvPr/>
          </p:nvSpPr>
          <p:spPr bwMode="auto">
            <a:xfrm>
              <a:off x="5062935" y="1958865"/>
              <a:ext cx="26844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2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不良反应</a:t>
              </a:r>
              <a:endPara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27"/>
            <p:cNvSpPr txBox="1">
              <a:spLocks noChangeArrowheads="1"/>
            </p:cNvSpPr>
            <p:nvPr/>
          </p:nvSpPr>
          <p:spPr bwMode="auto">
            <a:xfrm>
              <a:off x="4489276" y="1966218"/>
              <a:ext cx="711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sp>
        <p:nvSpPr>
          <p:cNvPr id="51" name="矩形 50"/>
          <p:cNvSpPr/>
          <p:nvPr>
            <p:custDataLst>
              <p:tags r:id="rId1"/>
            </p:custDataLst>
          </p:nvPr>
        </p:nvSpPr>
        <p:spPr>
          <a:xfrm>
            <a:off x="517947" y="1075358"/>
            <a:ext cx="885825" cy="8763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</a:p>
        </p:txBody>
      </p:sp>
      <p:sp>
        <p:nvSpPr>
          <p:cNvPr id="52" name="矩形 51"/>
          <p:cNvSpPr/>
          <p:nvPr>
            <p:custDataLst>
              <p:tags r:id="rId2"/>
            </p:custDataLst>
          </p:nvPr>
        </p:nvSpPr>
        <p:spPr>
          <a:xfrm>
            <a:off x="994197" y="1878633"/>
            <a:ext cx="625475" cy="6191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</a:p>
        </p:txBody>
      </p:sp>
      <p:sp>
        <p:nvSpPr>
          <p:cNvPr id="53" name="文本框 35"/>
          <p:cNvSpPr txBox="1"/>
          <p:nvPr>
            <p:custDataLst>
              <p:tags r:id="rId3"/>
            </p:custDataLst>
          </p:nvPr>
        </p:nvSpPr>
        <p:spPr>
          <a:xfrm>
            <a:off x="279345" y="2083470"/>
            <a:ext cx="738664" cy="268278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3600" kern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42" grpId="0" animBg="1"/>
      <p:bldP spid="44" grpId="0" animBg="1"/>
      <p:bldP spid="51" grpId="0" animBg="1"/>
      <p:bldP spid="52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8"/>
          <p:cNvSpPr>
            <a:spLocks noChangeArrowheads="1"/>
          </p:cNvSpPr>
          <p:nvPr/>
        </p:nvSpPr>
        <p:spPr bwMode="auto">
          <a:xfrm>
            <a:off x="3556398" y="1831181"/>
            <a:ext cx="5587603" cy="1481138"/>
          </a:xfrm>
          <a:prstGeom prst="parallelogram">
            <a:avLst>
              <a:gd name="adj" fmla="val 47034"/>
            </a:avLst>
          </a:prstGeom>
          <a:solidFill>
            <a:srgbClr val="0070C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5"/>
          <p:cNvSpPr/>
          <p:nvPr/>
        </p:nvSpPr>
        <p:spPr bwMode="auto">
          <a:xfrm>
            <a:off x="108348" y="0"/>
            <a:ext cx="5320903" cy="5143500"/>
          </a:xfrm>
          <a:custGeom>
            <a:avLst/>
            <a:gdLst>
              <a:gd name="T0" fmla="*/ 0 w 7093217"/>
              <a:gd name="T1" fmla="*/ 0 h 6858000"/>
              <a:gd name="T2" fmla="*/ 7093217 w 7093217"/>
              <a:gd name="T3" fmla="*/ 0 h 6858000"/>
              <a:gd name="T4" fmla="*/ 4113150 w 7093217"/>
              <a:gd name="T5" fmla="*/ 6858000 h 6858000"/>
              <a:gd name="T6" fmla="*/ 0 w 7093217"/>
              <a:gd name="T7" fmla="*/ 6858000 h 6858000"/>
              <a:gd name="T8" fmla="*/ 0 w 7093217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3217" h="6858000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9057" cy="49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57620" y="1214428"/>
            <a:ext cx="5143536" cy="3208552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en-US" altLang="zh-CN" sz="32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微软雅黑" panose="020B0503020204020204" charset="-122"/>
                <a:sym typeface="+mn-ea"/>
              </a:rPr>
              <a:t>01 </a:t>
            </a:r>
            <a:r>
              <a:rPr lang="zh-CN" altLang="en-US" sz="32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微软雅黑" panose="020B0503020204020204" charset="-122"/>
                <a:sym typeface="+mn-ea"/>
              </a:rPr>
              <a:t>防治作用</a:t>
            </a:r>
            <a:endParaRPr lang="en-US" altLang="zh-CN" sz="3200" b="0" dirty="0" smtClean="0">
              <a:solidFill>
                <a:srgbClr val="FF0000"/>
              </a:solidFill>
              <a:latin typeface="方正正粗黑简体" panose="02000000000000000000" pitchFamily="2" charset="-122"/>
              <a:ea typeface="微软雅黑" panose="020B0503020204020204" charset="-122"/>
              <a:sym typeface="+mn-ea"/>
            </a:endParaRPr>
          </a:p>
          <a:p>
            <a:pPr eaLnBrk="1" hangingPunct="1"/>
            <a:endParaRPr lang="en-US" altLang="zh-CN" sz="3200" b="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/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（一）预防作用（</a:t>
            </a:r>
            <a:r>
              <a:rPr lang="en-US" altLang="zh-CN" sz="28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preventive action</a:t>
            </a:r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）：在疾病发生之前用药，以防治疾病发生的作用，称之为预防作用，如接种卡介苗预防结核病。</a:t>
            </a: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7"/>
          <p:cNvSpPr>
            <a:spLocks noChangeArrowheads="1"/>
          </p:cNvSpPr>
          <p:nvPr/>
        </p:nvSpPr>
        <p:spPr bwMode="auto">
          <a:xfrm>
            <a:off x="285720" y="1142990"/>
            <a:ext cx="8715436" cy="1428760"/>
          </a:xfrm>
          <a:prstGeom prst="roundRect">
            <a:avLst>
              <a:gd name="adj" fmla="val 9083"/>
            </a:avLst>
          </a:prstGeom>
          <a:noFill/>
          <a:ln w="12700" cmpd="sng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357158" y="1214428"/>
            <a:ext cx="8358246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（二）治疗作用</a:t>
            </a:r>
            <a:r>
              <a:rPr lang="en-US" altLang="zh-CN" sz="2800" b="0" dirty="0" smtClean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(therapeutic action)</a:t>
            </a:r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凡符合用药目的、能达到治疗疾病效果的作用称为</a:t>
            </a:r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治疗作用。</a:t>
            </a:r>
            <a:endParaRPr lang="zh-CN" altLang="en-US" sz="2800" b="0" dirty="0" smtClean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-357222" y="3214692"/>
            <a:ext cx="36480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en-US" altLang="zh-CN" sz="3200" b="1" dirty="0">
                <a:latin typeface="宋体" pitchFamily="2" charset="-122"/>
              </a:rPr>
              <a:t>        </a:t>
            </a:r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治疗作用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357554" y="292894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对因治疗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357554" y="3857634"/>
            <a:ext cx="45624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zh-CN" altLang="en-US" sz="28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对症治疗</a:t>
            </a:r>
          </a:p>
        </p:txBody>
      </p:sp>
      <p:sp>
        <p:nvSpPr>
          <p:cNvPr id="15" name="Freeform 15"/>
          <p:cNvSpPr>
            <a:spLocks noChangeArrowheads="1"/>
          </p:cNvSpPr>
          <p:nvPr/>
        </p:nvSpPr>
        <p:spPr bwMode="auto">
          <a:xfrm>
            <a:off x="3000364" y="3143254"/>
            <a:ext cx="357190" cy="1000132"/>
          </a:xfrm>
          <a:custGeom>
            <a:avLst/>
            <a:gdLst>
              <a:gd name="T0" fmla="*/ 137 w 145"/>
              <a:gd name="T1" fmla="*/ 0 h 769"/>
              <a:gd name="T2" fmla="*/ 122 w 145"/>
              <a:gd name="T3" fmla="*/ 2 h 769"/>
              <a:gd name="T4" fmla="*/ 110 w 145"/>
              <a:gd name="T5" fmla="*/ 7 h 769"/>
              <a:gd name="T6" fmla="*/ 98 w 145"/>
              <a:gd name="T7" fmla="*/ 15 h 769"/>
              <a:gd name="T8" fmla="*/ 88 w 145"/>
              <a:gd name="T9" fmla="*/ 23 h 769"/>
              <a:gd name="T10" fmla="*/ 81 w 145"/>
              <a:gd name="T11" fmla="*/ 34 h 769"/>
              <a:gd name="T12" fmla="*/ 75 w 145"/>
              <a:gd name="T13" fmla="*/ 46 h 769"/>
              <a:gd name="T14" fmla="*/ 72 w 145"/>
              <a:gd name="T15" fmla="*/ 58 h 769"/>
              <a:gd name="T16" fmla="*/ 72 w 145"/>
              <a:gd name="T17" fmla="*/ 320 h 769"/>
              <a:gd name="T18" fmla="*/ 71 w 145"/>
              <a:gd name="T19" fmla="*/ 333 h 769"/>
              <a:gd name="T20" fmla="*/ 66 w 145"/>
              <a:gd name="T21" fmla="*/ 345 h 769"/>
              <a:gd name="T22" fmla="*/ 60 w 145"/>
              <a:gd name="T23" fmla="*/ 356 h 769"/>
              <a:gd name="T24" fmla="*/ 51 w 145"/>
              <a:gd name="T25" fmla="*/ 365 h 769"/>
              <a:gd name="T26" fmla="*/ 40 w 145"/>
              <a:gd name="T27" fmla="*/ 373 h 769"/>
              <a:gd name="T28" fmla="*/ 28 w 145"/>
              <a:gd name="T29" fmla="*/ 379 h 769"/>
              <a:gd name="T30" fmla="*/ 15 w 145"/>
              <a:gd name="T31" fmla="*/ 383 h 769"/>
              <a:gd name="T32" fmla="*/ 0 w 145"/>
              <a:gd name="T33" fmla="*/ 384 h 769"/>
              <a:gd name="T34" fmla="*/ 15 w 145"/>
              <a:gd name="T35" fmla="*/ 385 h 769"/>
              <a:gd name="T36" fmla="*/ 28 w 145"/>
              <a:gd name="T37" fmla="*/ 389 h 769"/>
              <a:gd name="T38" fmla="*/ 40 w 145"/>
              <a:gd name="T39" fmla="*/ 395 h 769"/>
              <a:gd name="T40" fmla="*/ 51 w 145"/>
              <a:gd name="T41" fmla="*/ 404 h 769"/>
              <a:gd name="T42" fmla="*/ 60 w 145"/>
              <a:gd name="T43" fmla="*/ 412 h 769"/>
              <a:gd name="T44" fmla="*/ 66 w 145"/>
              <a:gd name="T45" fmla="*/ 423 h 769"/>
              <a:gd name="T46" fmla="*/ 71 w 145"/>
              <a:gd name="T47" fmla="*/ 436 h 769"/>
              <a:gd name="T48" fmla="*/ 72 w 145"/>
              <a:gd name="T49" fmla="*/ 448 h 769"/>
              <a:gd name="T50" fmla="*/ 72 w 145"/>
              <a:gd name="T51" fmla="*/ 710 h 769"/>
              <a:gd name="T52" fmla="*/ 75 w 145"/>
              <a:gd name="T53" fmla="*/ 723 h 769"/>
              <a:gd name="T54" fmla="*/ 81 w 145"/>
              <a:gd name="T55" fmla="*/ 735 h 769"/>
              <a:gd name="T56" fmla="*/ 88 w 145"/>
              <a:gd name="T57" fmla="*/ 744 h 769"/>
              <a:gd name="T58" fmla="*/ 98 w 145"/>
              <a:gd name="T59" fmla="*/ 753 h 769"/>
              <a:gd name="T60" fmla="*/ 110 w 145"/>
              <a:gd name="T61" fmla="*/ 760 h 769"/>
              <a:gd name="T62" fmla="*/ 122 w 145"/>
              <a:gd name="T63" fmla="*/ 765 h 769"/>
              <a:gd name="T64" fmla="*/ 137 w 145"/>
              <a:gd name="T65" fmla="*/ 768 h 7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5"/>
              <a:gd name="T100" fmla="*/ 0 h 769"/>
              <a:gd name="T101" fmla="*/ 145 w 145"/>
              <a:gd name="T102" fmla="*/ 769 h 7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5" h="769">
                <a:moveTo>
                  <a:pt x="144" y="0"/>
                </a:moveTo>
                <a:lnTo>
                  <a:pt x="137" y="0"/>
                </a:lnTo>
                <a:lnTo>
                  <a:pt x="129" y="1"/>
                </a:lnTo>
                <a:lnTo>
                  <a:pt x="122" y="2"/>
                </a:lnTo>
                <a:lnTo>
                  <a:pt x="116" y="5"/>
                </a:lnTo>
                <a:lnTo>
                  <a:pt x="110" y="7"/>
                </a:lnTo>
                <a:lnTo>
                  <a:pt x="104" y="11"/>
                </a:lnTo>
                <a:lnTo>
                  <a:pt x="98" y="15"/>
                </a:lnTo>
                <a:lnTo>
                  <a:pt x="93" y="20"/>
                </a:lnTo>
                <a:lnTo>
                  <a:pt x="88" y="23"/>
                </a:lnTo>
                <a:lnTo>
                  <a:pt x="84" y="28"/>
                </a:lnTo>
                <a:lnTo>
                  <a:pt x="81" y="34"/>
                </a:lnTo>
                <a:lnTo>
                  <a:pt x="77" y="39"/>
                </a:lnTo>
                <a:lnTo>
                  <a:pt x="75" y="46"/>
                </a:lnTo>
                <a:lnTo>
                  <a:pt x="73" y="52"/>
                </a:lnTo>
                <a:lnTo>
                  <a:pt x="72" y="58"/>
                </a:lnTo>
                <a:lnTo>
                  <a:pt x="72" y="64"/>
                </a:lnTo>
                <a:lnTo>
                  <a:pt x="72" y="320"/>
                </a:lnTo>
                <a:lnTo>
                  <a:pt x="71" y="326"/>
                </a:lnTo>
                <a:lnTo>
                  <a:pt x="71" y="333"/>
                </a:lnTo>
                <a:lnTo>
                  <a:pt x="69" y="340"/>
                </a:lnTo>
                <a:lnTo>
                  <a:pt x="66" y="345"/>
                </a:lnTo>
                <a:lnTo>
                  <a:pt x="63" y="351"/>
                </a:lnTo>
                <a:lnTo>
                  <a:pt x="60" y="356"/>
                </a:lnTo>
                <a:lnTo>
                  <a:pt x="55" y="361"/>
                </a:lnTo>
                <a:lnTo>
                  <a:pt x="51" y="365"/>
                </a:lnTo>
                <a:lnTo>
                  <a:pt x="46" y="369"/>
                </a:lnTo>
                <a:lnTo>
                  <a:pt x="40" y="373"/>
                </a:lnTo>
                <a:lnTo>
                  <a:pt x="34" y="377"/>
                </a:lnTo>
                <a:lnTo>
                  <a:pt x="28" y="379"/>
                </a:lnTo>
                <a:lnTo>
                  <a:pt x="22" y="381"/>
                </a:lnTo>
                <a:lnTo>
                  <a:pt x="15" y="383"/>
                </a:lnTo>
                <a:lnTo>
                  <a:pt x="7" y="384"/>
                </a:lnTo>
                <a:lnTo>
                  <a:pt x="0" y="384"/>
                </a:lnTo>
                <a:lnTo>
                  <a:pt x="7" y="384"/>
                </a:lnTo>
                <a:lnTo>
                  <a:pt x="15" y="385"/>
                </a:lnTo>
                <a:lnTo>
                  <a:pt x="22" y="386"/>
                </a:lnTo>
                <a:lnTo>
                  <a:pt x="28" y="389"/>
                </a:lnTo>
                <a:lnTo>
                  <a:pt x="34" y="391"/>
                </a:lnTo>
                <a:lnTo>
                  <a:pt x="40" y="395"/>
                </a:lnTo>
                <a:lnTo>
                  <a:pt x="46" y="399"/>
                </a:lnTo>
                <a:lnTo>
                  <a:pt x="51" y="404"/>
                </a:lnTo>
                <a:lnTo>
                  <a:pt x="55" y="407"/>
                </a:lnTo>
                <a:lnTo>
                  <a:pt x="60" y="412"/>
                </a:lnTo>
                <a:lnTo>
                  <a:pt x="63" y="418"/>
                </a:lnTo>
                <a:lnTo>
                  <a:pt x="66" y="423"/>
                </a:lnTo>
                <a:lnTo>
                  <a:pt x="69" y="429"/>
                </a:lnTo>
                <a:lnTo>
                  <a:pt x="71" y="436"/>
                </a:lnTo>
                <a:lnTo>
                  <a:pt x="71" y="442"/>
                </a:lnTo>
                <a:lnTo>
                  <a:pt x="72" y="448"/>
                </a:lnTo>
                <a:lnTo>
                  <a:pt x="72" y="704"/>
                </a:lnTo>
                <a:lnTo>
                  <a:pt x="72" y="710"/>
                </a:lnTo>
                <a:lnTo>
                  <a:pt x="73" y="717"/>
                </a:lnTo>
                <a:lnTo>
                  <a:pt x="75" y="723"/>
                </a:lnTo>
                <a:lnTo>
                  <a:pt x="77" y="728"/>
                </a:lnTo>
                <a:lnTo>
                  <a:pt x="81" y="735"/>
                </a:lnTo>
                <a:lnTo>
                  <a:pt x="84" y="739"/>
                </a:lnTo>
                <a:lnTo>
                  <a:pt x="88" y="744"/>
                </a:lnTo>
                <a:lnTo>
                  <a:pt x="93" y="749"/>
                </a:lnTo>
                <a:lnTo>
                  <a:pt x="98" y="753"/>
                </a:lnTo>
                <a:lnTo>
                  <a:pt x="104" y="757"/>
                </a:lnTo>
                <a:lnTo>
                  <a:pt x="110" y="760"/>
                </a:lnTo>
                <a:lnTo>
                  <a:pt x="116" y="763"/>
                </a:lnTo>
                <a:lnTo>
                  <a:pt x="122" y="765"/>
                </a:lnTo>
                <a:lnTo>
                  <a:pt x="129" y="767"/>
                </a:lnTo>
                <a:lnTo>
                  <a:pt x="137" y="768"/>
                </a:lnTo>
                <a:lnTo>
                  <a:pt x="144" y="768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28794" y="4500576"/>
            <a:ext cx="5333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ea typeface="楷体_GB2312" pitchFamily="49" charset="-122"/>
              </a:rPr>
              <a:t>急则治标，缓则治本，标本兼治</a:t>
            </a:r>
            <a:r>
              <a:rPr lang="zh-CN" altLang="en-US" sz="2800" dirty="0" smtClean="0"/>
              <a:t> 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7"/>
          <p:cNvSpPr>
            <a:spLocks noChangeArrowheads="1"/>
          </p:cNvSpPr>
          <p:nvPr/>
        </p:nvSpPr>
        <p:spPr bwMode="auto">
          <a:xfrm>
            <a:off x="571472" y="2071684"/>
            <a:ext cx="8286808" cy="1821820"/>
          </a:xfrm>
          <a:prstGeom prst="roundRect">
            <a:avLst>
              <a:gd name="adj" fmla="val 9083"/>
            </a:avLst>
          </a:prstGeom>
          <a:noFill/>
          <a:ln w="12700" cmpd="sng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642910" y="2357436"/>
            <a:ext cx="8072494" cy="16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0" dirty="0" smtClean="0">
                <a:latin typeface="楷体_GB2312" pitchFamily="49" charset="-122"/>
                <a:ea typeface="楷体_GB2312" pitchFamily="49" charset="-122"/>
              </a:rPr>
              <a:t>凡</a:t>
            </a:r>
            <a:r>
              <a:rPr lang="zh-CN" altLang="en-US" sz="2800" b="0" dirty="0" smtClean="0">
                <a:latin typeface="楷体_GB2312" pitchFamily="49" charset="-122"/>
                <a:ea typeface="楷体_GB2312" pitchFamily="49" charset="-122"/>
              </a:rPr>
              <a:t>不符合用药目的，并给病人带来痛苦与危害的药物反应称为不良反应（</a:t>
            </a:r>
            <a:r>
              <a:rPr lang="en-US" altLang="zh-CN" sz="2800" b="0" dirty="0" smtClean="0">
                <a:latin typeface="楷体_GB2312" pitchFamily="49" charset="-122"/>
                <a:ea typeface="楷体_GB2312" pitchFamily="49" charset="-122"/>
              </a:rPr>
              <a:t>adverse reaction ,ADR</a:t>
            </a:r>
            <a:r>
              <a:rPr lang="zh-CN" altLang="en-US" sz="2800" b="0" dirty="0" smtClean="0">
                <a:latin typeface="楷体_GB2312" pitchFamily="49" charset="-122"/>
                <a:ea typeface="楷体_GB2312" pitchFamily="49" charset="-122"/>
              </a:rPr>
              <a:t>）。</a:t>
            </a:r>
            <a:endParaRPr lang="zh-CN" altLang="en-US" sz="2800" b="0" dirty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8728" y="1142990"/>
            <a:ext cx="4714908" cy="642942"/>
            <a:chOff x="5643040" y="1743921"/>
            <a:chExt cx="2661456" cy="861967"/>
          </a:xfrm>
        </p:grpSpPr>
        <p:sp>
          <p:nvSpPr>
            <p:cNvPr id="25" name="圆角矩形 10"/>
            <p:cNvSpPr>
              <a:spLocks noChangeArrowheads="1"/>
            </p:cNvSpPr>
            <p:nvPr/>
          </p:nvSpPr>
          <p:spPr bwMode="auto">
            <a:xfrm>
              <a:off x="5643040" y="1743921"/>
              <a:ext cx="2580805" cy="86196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5823510" y="1744022"/>
              <a:ext cx="2480986" cy="75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0" dirty="0" smtClean="0">
                  <a:solidFill>
                    <a:srgbClr val="FF0000"/>
                  </a:solidFill>
                  <a:latin typeface="方正正粗黑简体" panose="02000000000000000000" pitchFamily="2" charset="-122"/>
                  <a:ea typeface="微软雅黑" panose="020B0503020204020204" charset="-122"/>
                  <a:sym typeface="Arial" panose="020B0604020202020204" pitchFamily="34" charset="0"/>
                </a:rPr>
                <a:t>02 </a:t>
              </a:r>
              <a:r>
                <a:rPr lang="zh-CN" altLang="en-US" sz="3200" b="0" dirty="0" smtClean="0">
                  <a:solidFill>
                    <a:srgbClr val="FF0000"/>
                  </a:solidFill>
                  <a:latin typeface="方正正粗黑简体" panose="02000000000000000000" pitchFamily="2" charset="-122"/>
                  <a:ea typeface="微软雅黑" panose="020B0503020204020204" charset="-122"/>
                  <a:sym typeface="Arial" panose="020B0604020202020204" pitchFamily="34" charset="0"/>
                </a:rPr>
                <a:t>不良反应</a:t>
              </a:r>
              <a:endParaRPr lang="zh-CN" altLang="en-US" sz="3200" b="0" dirty="0">
                <a:solidFill>
                  <a:srgbClr val="FF0000"/>
                </a:solidFill>
                <a:latin typeface="方正正粗黑简体" panose="02000000000000000000" pitchFamily="2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1000114"/>
            <a:ext cx="3500462" cy="3071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IMG_256"/>
          <p:cNvPicPr/>
          <p:nvPr/>
        </p:nvPicPr>
        <p:blipFill>
          <a:blip r:embed="rId4"/>
          <a:stretch>
            <a:fillRect/>
          </a:stretch>
        </p:blipFill>
        <p:spPr>
          <a:xfrm>
            <a:off x="4714876" y="1000114"/>
            <a:ext cx="3643338" cy="30718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8"/>
          <p:cNvSpPr>
            <a:spLocks noChangeArrowheads="1"/>
          </p:cNvSpPr>
          <p:nvPr/>
        </p:nvSpPr>
        <p:spPr bwMode="auto">
          <a:xfrm>
            <a:off x="1357290" y="4214824"/>
            <a:ext cx="2500331" cy="4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白砂糖</a:t>
            </a:r>
            <a:endParaRPr lang="zh-CN" altLang="en-US" sz="28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矩形 18"/>
          <p:cNvSpPr>
            <a:spLocks noChangeArrowheads="1"/>
          </p:cNvSpPr>
          <p:nvPr/>
        </p:nvSpPr>
        <p:spPr bwMode="auto">
          <a:xfrm>
            <a:off x="5429256" y="4286262"/>
            <a:ext cx="2500331" cy="4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氯化钾</a:t>
            </a:r>
            <a:endParaRPr lang="zh-CN" altLang="en-US" sz="28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7"/>
          <p:cNvSpPr>
            <a:spLocks noChangeArrowheads="1"/>
          </p:cNvSpPr>
          <p:nvPr/>
        </p:nvSpPr>
        <p:spPr bwMode="auto">
          <a:xfrm>
            <a:off x="285720" y="2285998"/>
            <a:ext cx="8429684" cy="2286016"/>
          </a:xfrm>
          <a:prstGeom prst="roundRect">
            <a:avLst>
              <a:gd name="adj" fmla="val 9083"/>
            </a:avLst>
          </a:prstGeom>
          <a:noFill/>
          <a:ln w="12700" cmpd="sng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8728" y="1142990"/>
            <a:ext cx="4714908" cy="642942"/>
            <a:chOff x="5643040" y="1743921"/>
            <a:chExt cx="2661456" cy="861967"/>
          </a:xfrm>
        </p:grpSpPr>
        <p:sp>
          <p:nvSpPr>
            <p:cNvPr id="25" name="圆角矩形 10"/>
            <p:cNvSpPr>
              <a:spLocks noChangeArrowheads="1"/>
            </p:cNvSpPr>
            <p:nvPr/>
          </p:nvSpPr>
          <p:spPr bwMode="auto">
            <a:xfrm>
              <a:off x="5643040" y="1743921"/>
              <a:ext cx="2580805" cy="861967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5823510" y="1744022"/>
              <a:ext cx="2480986" cy="75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0" dirty="0" smtClean="0">
                  <a:solidFill>
                    <a:srgbClr val="FF0000"/>
                  </a:solidFill>
                  <a:latin typeface="方正正粗黑简体" panose="02000000000000000000" pitchFamily="2" charset="-122"/>
                  <a:ea typeface="微软雅黑" panose="020B0503020204020204" charset="-122"/>
                  <a:sym typeface="Arial" panose="020B0604020202020204" pitchFamily="34" charset="0"/>
                </a:rPr>
                <a:t>案例讨论：</a:t>
              </a:r>
              <a:endParaRPr lang="zh-CN" altLang="en-US" sz="3200" b="0" dirty="0">
                <a:solidFill>
                  <a:srgbClr val="FF0000"/>
                </a:solidFill>
                <a:latin typeface="方正正粗黑简体" panose="02000000000000000000" pitchFamily="2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428596" y="2214560"/>
            <a:ext cx="8572560" cy="22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0" dirty="0" smtClean="0">
                <a:latin typeface="楷体_GB2312" pitchFamily="49" charset="-122"/>
                <a:ea typeface="楷体_GB2312" pitchFamily="49" charset="-122"/>
              </a:rPr>
              <a:t>小李，</a:t>
            </a:r>
            <a:r>
              <a:rPr lang="en-US" altLang="zh-CN" sz="2800" b="0" dirty="0" smtClean="0"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sz="2800" b="0" dirty="0" smtClean="0">
                <a:latin typeface="楷体_GB2312" pitchFamily="49" charset="-122"/>
                <a:ea typeface="楷体_GB2312" pitchFamily="49" charset="-122"/>
              </a:rPr>
              <a:t>岁，广东省某医院新生儿科实习护士，在给一新生儿冲奶粉时误将氯化钾当成白砂糖加入到奶粉中，最终导致这个新生儿死亡，对于小李的这种错误的做法，违背了临床安全用药的哪些原则呢？</a:t>
            </a:r>
            <a:endParaRPr lang="zh-CN" altLang="en-US" sz="2800" b="0" dirty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7"/>
          <p:cNvSpPr>
            <a:spLocks noChangeArrowheads="1"/>
          </p:cNvSpPr>
          <p:nvPr/>
        </p:nvSpPr>
        <p:spPr bwMode="auto">
          <a:xfrm>
            <a:off x="571472" y="1571618"/>
            <a:ext cx="8286808" cy="2786081"/>
          </a:xfrm>
          <a:prstGeom prst="roundRect">
            <a:avLst>
              <a:gd name="adj" fmla="val 9083"/>
            </a:avLst>
          </a:prstGeom>
          <a:noFill/>
          <a:ln w="12700" cmpd="sng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571472" y="1785933"/>
            <a:ext cx="8358246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临床安全给药原则：</a:t>
            </a:r>
            <a:endParaRPr lang="en-US" altLang="zh-CN" sz="2000" b="0" dirty="0" smtClean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根据医嘱给药；</a:t>
            </a:r>
            <a:endParaRPr lang="en-US" altLang="zh-CN" sz="2000" b="0" dirty="0" smtClean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严格执行“三查”“七对”制度</a:t>
            </a:r>
            <a:endParaRPr lang="en-US" altLang="zh-CN" sz="2000" b="0" dirty="0" smtClean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</a:t>
            </a:r>
            <a:r>
              <a:rPr lang="zh-CN" altLang="en-US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（一）“三查”：操作前、操作中、在操作后检查（查“七对”的内容）</a:t>
            </a:r>
            <a:endParaRPr lang="en-US" altLang="zh-CN" sz="2000" b="0" dirty="0" smtClean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</a:t>
            </a:r>
            <a:r>
              <a:rPr lang="zh-CN" altLang="en-US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（二）“七对“：对床号、姓名、药名、浓度、剂量、用法、时间。</a:t>
            </a:r>
            <a:endParaRPr lang="en-US" altLang="zh-CN" sz="2000" b="0" dirty="0" smtClean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0" dirty="0" smtClean="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（三）检查药物的质量：确保药物在有效期内且没有变质，方可使用。</a:t>
            </a:r>
            <a:endParaRPr lang="en-US" altLang="zh-CN" sz="2000" b="0" dirty="0" smtClean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zh-CN" altLang="en-US" sz="2000" dirty="0">
              <a:solidFill>
                <a:srgbClr val="44546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9721" y="822630"/>
            <a:ext cx="4746659" cy="677550"/>
            <a:chOff x="4089083" y="1507252"/>
            <a:chExt cx="4746659" cy="677550"/>
          </a:xfrm>
        </p:grpSpPr>
        <p:sp>
          <p:nvSpPr>
            <p:cNvPr id="25" name="圆角矩形 10"/>
            <p:cNvSpPr>
              <a:spLocks noChangeArrowheads="1"/>
            </p:cNvSpPr>
            <p:nvPr/>
          </p:nvSpPr>
          <p:spPr bwMode="auto">
            <a:xfrm>
              <a:off x="4192272" y="1541860"/>
              <a:ext cx="4643470" cy="64294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4089083" y="1507252"/>
              <a:ext cx="2460643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结论：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133418" y="23870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dirty="0" smtClean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结论：</a:t>
            </a:r>
            <a:endParaRPr lang="zh-CN" altLang="en-US" dirty="0">
              <a:solidFill>
                <a:schemeClr val="bg1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CustomData="http://www.wps.cn/officeDocument/2013/wpsCustomData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0="urn:schemas-microsoft-com:office:word" xmlns:w14="http://schemas.microsoft.com/office/word/2010/wordml" xmlns:w="http://schemas.openxmlformats.org/wordprocessingml/2006/main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>
          <a:xfrm>
            <a:off x="1142976" y="857238"/>
            <a:ext cx="5786478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1357290" y="4071948"/>
            <a:ext cx="5955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ea typeface="楷体_GB2312" pitchFamily="49" charset="-122"/>
              </a:rPr>
              <a:t>用药时一定要谨慎、谨慎、再谨慎！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221403"/>
  <p:tag name="MH_LIBRARY" val="GRAPHIC"/>
  <p:tag name="MH_ORDER" val="Rectangle 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221403"/>
  <p:tag name="MH_LIBRARY" val="GRAPHIC"/>
  <p:tag name="MH_ORDER" val="Rectangle 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221403"/>
  <p:tag name="MH_LIBRARY" val="GRAPHIC"/>
  <p:tag name="MH_ORDER" val="文本框 35"/>
</p:tagLst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297</Words>
  <Application>WPS 演示</Application>
  <PresentationFormat>全屏显示(16:9)</PresentationFormat>
  <Paragraphs>41</Paragraphs>
  <Slides>9</Slides>
  <Notes>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微笑PPT - 小A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558</dc:title>
  <dc:creator>Administrator</dc:creator>
  <cp:lastModifiedBy>admin</cp:lastModifiedBy>
  <cp:revision>337</cp:revision>
  <dcterms:created xsi:type="dcterms:W3CDTF">2010-02-22T07:41:00Z</dcterms:created>
  <dcterms:modified xsi:type="dcterms:W3CDTF">2020-08-17T02:46:25Z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